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58" r:id="rId6"/>
    <p:sldId id="267" r:id="rId7"/>
    <p:sldId id="268" r:id="rId8"/>
    <p:sldId id="276" r:id="rId9"/>
    <p:sldId id="281" r:id="rId10"/>
    <p:sldId id="290" r:id="rId11"/>
    <p:sldId id="291" r:id="rId12"/>
    <p:sldId id="275" r:id="rId13"/>
    <p:sldId id="261" r:id="rId14"/>
    <p:sldId id="265" r:id="rId15"/>
    <p:sldId id="266" r:id="rId16"/>
    <p:sldId id="277" r:id="rId17"/>
    <p:sldId id="270" r:id="rId18"/>
    <p:sldId id="272" r:id="rId19"/>
    <p:sldId id="278" r:id="rId20"/>
    <p:sldId id="274" r:id="rId21"/>
    <p:sldId id="273" r:id="rId22"/>
    <p:sldId id="279" r:id="rId23"/>
    <p:sldId id="282" r:id="rId24"/>
    <p:sldId id="283" r:id="rId25"/>
    <p:sldId id="280" r:id="rId26"/>
    <p:sldId id="284" r:id="rId27"/>
    <p:sldId id="286" r:id="rId28"/>
    <p:sldId id="285" r:id="rId29"/>
    <p:sldId id="292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D4FB4-4EE3-4B31-AB98-F40A3C3158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B3993-05E8-4B7F-90A7-AEAE451BAA44}">
      <dgm:prSet phldrT="[Text]"/>
      <dgm:spPr/>
      <dgm:t>
        <a:bodyPr/>
        <a:lstStyle/>
        <a:p>
          <a:r>
            <a:rPr lang="en-US" dirty="0"/>
            <a:t>Open </a:t>
          </a:r>
        </a:p>
      </dgm:t>
    </dgm:pt>
    <dgm:pt modelId="{9D1BF8F3-343A-4D13-9D93-0F4391CD96B1}" type="parTrans" cxnId="{465EE41F-62C6-488B-B926-811C53C52DF1}">
      <dgm:prSet/>
      <dgm:spPr/>
      <dgm:t>
        <a:bodyPr/>
        <a:lstStyle/>
        <a:p>
          <a:endParaRPr lang="en-US"/>
        </a:p>
      </dgm:t>
    </dgm:pt>
    <dgm:pt modelId="{AE929035-D0F5-471A-81AC-ADDEB04A6B80}" type="sibTrans" cxnId="{465EE41F-62C6-488B-B926-811C53C52DF1}">
      <dgm:prSet/>
      <dgm:spPr/>
      <dgm:t>
        <a:bodyPr/>
        <a:lstStyle/>
        <a:p>
          <a:endParaRPr lang="en-US"/>
        </a:p>
      </dgm:t>
    </dgm:pt>
    <dgm:pt modelId="{92058E89-51C0-4AB8-847A-6F071F83ECE1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Microvasular</a:t>
          </a:r>
          <a:r>
            <a:rPr lang="en-US" dirty="0"/>
            <a:t> decompression</a:t>
          </a:r>
        </a:p>
      </dgm:t>
    </dgm:pt>
    <dgm:pt modelId="{647A6FEF-1827-4F3C-9315-C6DC0A8494A7}" type="parTrans" cxnId="{BF0D4DC3-DAF6-4BF4-818E-44EC615B138C}">
      <dgm:prSet/>
      <dgm:spPr/>
      <dgm:t>
        <a:bodyPr/>
        <a:lstStyle/>
        <a:p>
          <a:endParaRPr lang="en-US"/>
        </a:p>
      </dgm:t>
    </dgm:pt>
    <dgm:pt modelId="{69ED614E-4E00-44F5-B13E-C35C1DC86F20}" type="sibTrans" cxnId="{BF0D4DC3-DAF6-4BF4-818E-44EC615B138C}">
      <dgm:prSet/>
      <dgm:spPr/>
      <dgm:t>
        <a:bodyPr/>
        <a:lstStyle/>
        <a:p>
          <a:endParaRPr lang="en-US"/>
        </a:p>
      </dgm:t>
    </dgm:pt>
    <dgm:pt modelId="{DD56FAB7-7EB6-43F9-BBA2-9EA43A93C87C}">
      <dgm:prSet phldrT="[Text]"/>
      <dgm:spPr/>
      <dgm:t>
        <a:bodyPr/>
        <a:lstStyle/>
        <a:p>
          <a:r>
            <a:rPr lang="en-US" dirty="0"/>
            <a:t>Lowest long-term recurrence rate</a:t>
          </a:r>
        </a:p>
      </dgm:t>
    </dgm:pt>
    <dgm:pt modelId="{7C82CAAC-F9B2-4C0C-9161-5C7BBD46DCA5}" type="parTrans" cxnId="{F4ACC391-959D-428C-B665-99DD18121E8B}">
      <dgm:prSet/>
      <dgm:spPr/>
      <dgm:t>
        <a:bodyPr/>
        <a:lstStyle/>
        <a:p>
          <a:endParaRPr lang="en-US"/>
        </a:p>
      </dgm:t>
    </dgm:pt>
    <dgm:pt modelId="{B87E4878-E0FC-4EC8-81B3-DA33F0B57319}" type="sibTrans" cxnId="{F4ACC391-959D-428C-B665-99DD18121E8B}">
      <dgm:prSet/>
      <dgm:spPr/>
      <dgm:t>
        <a:bodyPr/>
        <a:lstStyle/>
        <a:p>
          <a:endParaRPr lang="en-US"/>
        </a:p>
      </dgm:t>
    </dgm:pt>
    <dgm:pt modelId="{DA6F5073-6A86-47BD-81A5-C753E28A3BFA}">
      <dgm:prSet phldrT="[Text]"/>
      <dgm:spPr/>
      <dgm:t>
        <a:bodyPr/>
        <a:lstStyle/>
        <a:p>
          <a:r>
            <a:rPr lang="en-US" dirty="0"/>
            <a:t>Percutaneous</a:t>
          </a:r>
        </a:p>
      </dgm:t>
    </dgm:pt>
    <dgm:pt modelId="{D6131BA1-72AF-4204-9068-310927AEE34E}" type="parTrans" cxnId="{2529DEDA-DD58-4CF4-BDFF-86B119AADE77}">
      <dgm:prSet/>
      <dgm:spPr/>
      <dgm:t>
        <a:bodyPr/>
        <a:lstStyle/>
        <a:p>
          <a:endParaRPr lang="en-US"/>
        </a:p>
      </dgm:t>
    </dgm:pt>
    <dgm:pt modelId="{CE45C1C1-0845-4715-A2E7-EC9CBD5969B9}" type="sibTrans" cxnId="{2529DEDA-DD58-4CF4-BDFF-86B119AADE77}">
      <dgm:prSet/>
      <dgm:spPr/>
      <dgm:t>
        <a:bodyPr/>
        <a:lstStyle/>
        <a:p>
          <a:endParaRPr lang="en-US"/>
        </a:p>
      </dgm:t>
    </dgm:pt>
    <dgm:pt modelId="{4F6E5EEA-38B8-40FD-A4F5-26387DD4E368}">
      <dgm:prSet phldrT="[Text]"/>
      <dgm:spPr/>
      <dgm:t>
        <a:bodyPr/>
        <a:lstStyle/>
        <a:p>
          <a:r>
            <a:rPr lang="en-US" dirty="0"/>
            <a:t>Radiofrequency </a:t>
          </a:r>
          <a:r>
            <a:rPr lang="en-US" dirty="0" err="1"/>
            <a:t>rhizotomy</a:t>
          </a:r>
          <a:r>
            <a:rPr lang="en-US" dirty="0"/>
            <a:t>: Highest branch selectivity, highest risk of anesthesia dolorosa</a:t>
          </a:r>
        </a:p>
      </dgm:t>
    </dgm:pt>
    <dgm:pt modelId="{21F7AFD4-0424-4C5F-827D-E6BB75FCB6AD}" type="parTrans" cxnId="{95BB9FCE-C919-414C-B027-F286ACB5BC36}">
      <dgm:prSet/>
      <dgm:spPr/>
      <dgm:t>
        <a:bodyPr/>
        <a:lstStyle/>
        <a:p>
          <a:endParaRPr lang="en-US"/>
        </a:p>
      </dgm:t>
    </dgm:pt>
    <dgm:pt modelId="{DE48C401-8FE7-41DC-BE5B-96FCFB3BD89C}" type="sibTrans" cxnId="{95BB9FCE-C919-414C-B027-F286ACB5BC36}">
      <dgm:prSet/>
      <dgm:spPr/>
      <dgm:t>
        <a:bodyPr/>
        <a:lstStyle/>
        <a:p>
          <a:endParaRPr lang="en-US"/>
        </a:p>
      </dgm:t>
    </dgm:pt>
    <dgm:pt modelId="{63FB5670-F20B-4589-8B1A-6E0E5BFF58F1}">
      <dgm:prSet phldrT="[Text]"/>
      <dgm:spPr/>
      <dgm:t>
        <a:bodyPr/>
        <a:lstStyle/>
        <a:p>
          <a:r>
            <a:rPr lang="en-US" dirty="0"/>
            <a:t>Non-invasive</a:t>
          </a:r>
        </a:p>
      </dgm:t>
    </dgm:pt>
    <dgm:pt modelId="{F71B90C3-4CFB-47CE-B2C3-99664EA25970}" type="parTrans" cxnId="{8B5F2127-8827-45FC-BED1-B5A26E91BF16}">
      <dgm:prSet/>
      <dgm:spPr/>
      <dgm:t>
        <a:bodyPr/>
        <a:lstStyle/>
        <a:p>
          <a:endParaRPr lang="en-US"/>
        </a:p>
      </dgm:t>
    </dgm:pt>
    <dgm:pt modelId="{9DC4099B-6448-471F-B9F6-D2F7199D10FD}" type="sibTrans" cxnId="{8B5F2127-8827-45FC-BED1-B5A26E91BF16}">
      <dgm:prSet/>
      <dgm:spPr/>
      <dgm:t>
        <a:bodyPr/>
        <a:lstStyle/>
        <a:p>
          <a:endParaRPr lang="en-US"/>
        </a:p>
      </dgm:t>
    </dgm:pt>
    <dgm:pt modelId="{07C0F59E-309F-499E-ACC4-56C2225AB7D3}">
      <dgm:prSet phldrT="[Text]"/>
      <dgm:spPr/>
      <dgm:t>
        <a:bodyPr/>
        <a:lstStyle/>
        <a:p>
          <a:r>
            <a:rPr lang="en-US" dirty="0"/>
            <a:t>Gamma Knife: Longer latency to pain relief</a:t>
          </a:r>
        </a:p>
      </dgm:t>
    </dgm:pt>
    <dgm:pt modelId="{E9764425-33D3-46BC-B2C0-A6D43E49C51F}" type="parTrans" cxnId="{75E75562-90DE-4094-B484-E921167D7140}">
      <dgm:prSet/>
      <dgm:spPr/>
      <dgm:t>
        <a:bodyPr/>
        <a:lstStyle/>
        <a:p>
          <a:endParaRPr lang="en-US"/>
        </a:p>
      </dgm:t>
    </dgm:pt>
    <dgm:pt modelId="{6FE36926-700C-4F3F-88E3-1CCE3DD1339B}" type="sibTrans" cxnId="{75E75562-90DE-4094-B484-E921167D7140}">
      <dgm:prSet/>
      <dgm:spPr/>
      <dgm:t>
        <a:bodyPr/>
        <a:lstStyle/>
        <a:p>
          <a:endParaRPr lang="en-US"/>
        </a:p>
      </dgm:t>
    </dgm:pt>
    <dgm:pt modelId="{F78147E8-FD99-42A4-B3A2-0F7B7B68D331}">
      <dgm:prSet phldrT="[Text]"/>
      <dgm:spPr/>
      <dgm:t>
        <a:bodyPr/>
        <a:lstStyle/>
        <a:p>
          <a:r>
            <a:rPr lang="en-US" dirty="0"/>
            <a:t>~20% develop new facial numbness or tingling</a:t>
          </a:r>
        </a:p>
      </dgm:t>
    </dgm:pt>
    <dgm:pt modelId="{CF9FDD1B-7C46-4B04-954F-FF155E597AF2}" type="parTrans" cxnId="{7DC19B53-359B-41BF-9D57-9B07AA9BD3E3}">
      <dgm:prSet/>
      <dgm:spPr/>
      <dgm:t>
        <a:bodyPr/>
        <a:lstStyle/>
        <a:p>
          <a:endParaRPr lang="en-US"/>
        </a:p>
      </dgm:t>
    </dgm:pt>
    <dgm:pt modelId="{A833479F-1799-4FDD-A05F-43ED2AE8F4C3}" type="sibTrans" cxnId="{7DC19B53-359B-41BF-9D57-9B07AA9BD3E3}">
      <dgm:prSet/>
      <dgm:spPr/>
      <dgm:t>
        <a:bodyPr/>
        <a:lstStyle/>
        <a:p>
          <a:endParaRPr lang="en-US"/>
        </a:p>
      </dgm:t>
    </dgm:pt>
    <dgm:pt modelId="{53D8E241-0500-443E-A771-CAA9D41B0D96}">
      <dgm:prSet phldrT="[Text]"/>
      <dgm:spPr/>
      <dgm:t>
        <a:bodyPr/>
        <a:lstStyle/>
        <a:p>
          <a:r>
            <a:rPr lang="en-US" dirty="0"/>
            <a:t>Glycerol </a:t>
          </a:r>
          <a:r>
            <a:rPr lang="en-US" dirty="0" err="1"/>
            <a:t>rhizotomy</a:t>
          </a:r>
          <a:r>
            <a:rPr lang="en-US" dirty="0"/>
            <a:t>: Requires patient sitting upright</a:t>
          </a:r>
        </a:p>
      </dgm:t>
    </dgm:pt>
    <dgm:pt modelId="{9461417D-A860-4594-AFD3-14EC5BD29EB4}" type="parTrans" cxnId="{DDF33852-C806-42D7-80AF-99960592EE2F}">
      <dgm:prSet/>
      <dgm:spPr/>
      <dgm:t>
        <a:bodyPr/>
        <a:lstStyle/>
        <a:p>
          <a:endParaRPr lang="en-US"/>
        </a:p>
      </dgm:t>
    </dgm:pt>
    <dgm:pt modelId="{642CE849-0F7E-4909-9C8F-BA6A1BAC6EA8}" type="sibTrans" cxnId="{DDF33852-C806-42D7-80AF-99960592EE2F}">
      <dgm:prSet/>
      <dgm:spPr/>
      <dgm:t>
        <a:bodyPr/>
        <a:lstStyle/>
        <a:p>
          <a:endParaRPr lang="en-US"/>
        </a:p>
      </dgm:t>
    </dgm:pt>
    <dgm:pt modelId="{A9DF93C5-7AC5-400D-A9CA-2205B7871022}">
      <dgm:prSet phldrT="[Text]"/>
      <dgm:spPr/>
      <dgm:t>
        <a:bodyPr/>
        <a:lstStyle/>
        <a:p>
          <a:r>
            <a:rPr lang="en-US" dirty="0"/>
            <a:t>Balloon compression: Lowest risk to corneal reflex</a:t>
          </a:r>
        </a:p>
      </dgm:t>
    </dgm:pt>
    <dgm:pt modelId="{72D17F2F-6AB3-4E42-84C3-D20A5BEDED45}" type="parTrans" cxnId="{A0B3101D-2051-4D37-9949-0D3D0C2FD916}">
      <dgm:prSet/>
      <dgm:spPr/>
      <dgm:t>
        <a:bodyPr/>
        <a:lstStyle/>
        <a:p>
          <a:endParaRPr lang="en-US"/>
        </a:p>
      </dgm:t>
    </dgm:pt>
    <dgm:pt modelId="{402F8975-FCD2-4D5A-91F7-5A0AFDF6E5FC}" type="sibTrans" cxnId="{A0B3101D-2051-4D37-9949-0D3D0C2FD916}">
      <dgm:prSet/>
      <dgm:spPr/>
      <dgm:t>
        <a:bodyPr/>
        <a:lstStyle/>
        <a:p>
          <a:endParaRPr lang="en-US"/>
        </a:p>
      </dgm:t>
    </dgm:pt>
    <dgm:pt modelId="{B9560DBD-836D-4570-9F24-E5DB374441AA}">
      <dgm:prSet phldrT="[Text]"/>
      <dgm:spPr/>
      <dgm:t>
        <a:bodyPr/>
        <a:lstStyle/>
        <a:p>
          <a:r>
            <a:rPr lang="en-US" dirty="0"/>
            <a:t>0.5% chance of anesthesia dolorosa</a:t>
          </a:r>
        </a:p>
      </dgm:t>
    </dgm:pt>
    <dgm:pt modelId="{F5D35FC8-E4B7-4FC1-B7D0-9B7AF32EAC93}" type="parTrans" cxnId="{A7643182-7667-459E-982E-CE593BFA8848}">
      <dgm:prSet/>
      <dgm:spPr/>
      <dgm:t>
        <a:bodyPr/>
        <a:lstStyle/>
        <a:p>
          <a:endParaRPr lang="en-US"/>
        </a:p>
      </dgm:t>
    </dgm:pt>
    <dgm:pt modelId="{C646E2E3-D3AB-4F76-8EB6-00033E552855}" type="sibTrans" cxnId="{A7643182-7667-459E-982E-CE593BFA8848}">
      <dgm:prSet/>
      <dgm:spPr/>
      <dgm:t>
        <a:bodyPr/>
        <a:lstStyle/>
        <a:p>
          <a:endParaRPr lang="en-US"/>
        </a:p>
      </dgm:t>
    </dgm:pt>
    <dgm:pt modelId="{442B93D9-9709-4C7A-8527-D95019EB0826}" type="pres">
      <dgm:prSet presAssocID="{344D4FB4-4EE3-4B31-AB98-F40A3C315878}" presName="Name0" presStyleCnt="0">
        <dgm:presLayoutVars>
          <dgm:dir/>
          <dgm:animLvl val="lvl"/>
          <dgm:resizeHandles val="exact"/>
        </dgm:presLayoutVars>
      </dgm:prSet>
      <dgm:spPr/>
    </dgm:pt>
    <dgm:pt modelId="{5F2DB48E-EA7B-495D-9058-9104759AE288}" type="pres">
      <dgm:prSet presAssocID="{D7DB3993-05E8-4B7F-90A7-AEAE451BAA44}" presName="linNode" presStyleCnt="0"/>
      <dgm:spPr/>
    </dgm:pt>
    <dgm:pt modelId="{216C4FF1-564E-45CE-B587-3C908651126A}" type="pres">
      <dgm:prSet presAssocID="{D7DB3993-05E8-4B7F-90A7-AEAE451BAA4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F5F343F-0AD4-4C8F-B654-C7A4FA290C10}" type="pres">
      <dgm:prSet presAssocID="{D7DB3993-05E8-4B7F-90A7-AEAE451BAA44}" presName="descendantText" presStyleLbl="alignAccFollowNode1" presStyleIdx="0" presStyleCnt="3">
        <dgm:presLayoutVars>
          <dgm:bulletEnabled val="1"/>
        </dgm:presLayoutVars>
      </dgm:prSet>
      <dgm:spPr/>
    </dgm:pt>
    <dgm:pt modelId="{0B38B9B2-D8E7-4F58-8D42-763DAA9DCC2A}" type="pres">
      <dgm:prSet presAssocID="{AE929035-D0F5-471A-81AC-ADDEB04A6B80}" presName="sp" presStyleCnt="0"/>
      <dgm:spPr/>
    </dgm:pt>
    <dgm:pt modelId="{EC6587C2-71BE-4407-A2AA-831CE2587094}" type="pres">
      <dgm:prSet presAssocID="{DA6F5073-6A86-47BD-81A5-C753E28A3BFA}" presName="linNode" presStyleCnt="0"/>
      <dgm:spPr/>
    </dgm:pt>
    <dgm:pt modelId="{95C235AC-9844-4C00-8480-C172511850FE}" type="pres">
      <dgm:prSet presAssocID="{DA6F5073-6A86-47BD-81A5-C753E28A3B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0DE3A33-4F15-43A6-A0A4-ECEF3FF98022}" type="pres">
      <dgm:prSet presAssocID="{DA6F5073-6A86-47BD-81A5-C753E28A3BFA}" presName="descendantText" presStyleLbl="alignAccFollowNode1" presStyleIdx="1" presStyleCnt="3">
        <dgm:presLayoutVars>
          <dgm:bulletEnabled val="1"/>
        </dgm:presLayoutVars>
      </dgm:prSet>
      <dgm:spPr/>
    </dgm:pt>
    <dgm:pt modelId="{4E130DAA-0108-48F5-9EA1-37460472833B}" type="pres">
      <dgm:prSet presAssocID="{CE45C1C1-0845-4715-A2E7-EC9CBD5969B9}" presName="sp" presStyleCnt="0"/>
      <dgm:spPr/>
    </dgm:pt>
    <dgm:pt modelId="{2D45FE32-029A-482B-8732-58F00A232D0A}" type="pres">
      <dgm:prSet presAssocID="{63FB5670-F20B-4589-8B1A-6E0E5BFF58F1}" presName="linNode" presStyleCnt="0"/>
      <dgm:spPr/>
    </dgm:pt>
    <dgm:pt modelId="{146478FF-BA34-4ADD-9030-9FCB2BEC0EDA}" type="pres">
      <dgm:prSet presAssocID="{63FB5670-F20B-4589-8B1A-6E0E5BFF58F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4902509-F5CE-4225-8AFC-B3ED812999E6}" type="pres">
      <dgm:prSet presAssocID="{63FB5670-F20B-4589-8B1A-6E0E5BFF58F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4269F0B-715E-4F3A-A275-E49C721A5E47}" type="presOf" srcId="{344D4FB4-4EE3-4B31-AB98-F40A3C315878}" destId="{442B93D9-9709-4C7A-8527-D95019EB0826}" srcOrd="0" destOrd="0" presId="urn:microsoft.com/office/officeart/2005/8/layout/vList5"/>
    <dgm:cxn modelId="{A0B3101D-2051-4D37-9949-0D3D0C2FD916}" srcId="{DA6F5073-6A86-47BD-81A5-C753E28A3BFA}" destId="{A9DF93C5-7AC5-400D-A9CA-2205B7871022}" srcOrd="2" destOrd="0" parTransId="{72D17F2F-6AB3-4E42-84C3-D20A5BEDED45}" sibTransId="{402F8975-FCD2-4D5A-91F7-5A0AFDF6E5FC}"/>
    <dgm:cxn modelId="{465EE41F-62C6-488B-B926-811C53C52DF1}" srcId="{344D4FB4-4EE3-4B31-AB98-F40A3C315878}" destId="{D7DB3993-05E8-4B7F-90A7-AEAE451BAA44}" srcOrd="0" destOrd="0" parTransId="{9D1BF8F3-343A-4D13-9D93-0F4391CD96B1}" sibTransId="{AE929035-D0F5-471A-81AC-ADDEB04A6B80}"/>
    <dgm:cxn modelId="{8B5F2127-8827-45FC-BED1-B5A26E91BF16}" srcId="{344D4FB4-4EE3-4B31-AB98-F40A3C315878}" destId="{63FB5670-F20B-4589-8B1A-6E0E5BFF58F1}" srcOrd="2" destOrd="0" parTransId="{F71B90C3-4CFB-47CE-B2C3-99664EA25970}" sibTransId="{9DC4099B-6448-471F-B9F6-D2F7199D10FD}"/>
    <dgm:cxn modelId="{3615E032-EF2E-40C6-8D0B-6A8F7BFB0E06}" type="presOf" srcId="{07C0F59E-309F-499E-ACC4-56C2225AB7D3}" destId="{54902509-F5CE-4225-8AFC-B3ED812999E6}" srcOrd="0" destOrd="0" presId="urn:microsoft.com/office/officeart/2005/8/layout/vList5"/>
    <dgm:cxn modelId="{DDF33852-C806-42D7-80AF-99960592EE2F}" srcId="{DA6F5073-6A86-47BD-81A5-C753E28A3BFA}" destId="{53D8E241-0500-443E-A771-CAA9D41B0D96}" srcOrd="1" destOrd="0" parTransId="{9461417D-A860-4594-AFD3-14EC5BD29EB4}" sibTransId="{642CE849-0F7E-4909-9C8F-BA6A1BAC6EA8}"/>
    <dgm:cxn modelId="{7DC19B53-359B-41BF-9D57-9B07AA9BD3E3}" srcId="{63FB5670-F20B-4589-8B1A-6E0E5BFF58F1}" destId="{F78147E8-FD99-42A4-B3A2-0F7B7B68D331}" srcOrd="1" destOrd="0" parTransId="{CF9FDD1B-7C46-4B04-954F-FF155E597AF2}" sibTransId="{A833479F-1799-4FDD-A05F-43ED2AE8F4C3}"/>
    <dgm:cxn modelId="{D92E615A-FFEE-44B2-8A99-810A1914DEEE}" type="presOf" srcId="{D7DB3993-05E8-4B7F-90A7-AEAE451BAA44}" destId="{216C4FF1-564E-45CE-B587-3C908651126A}" srcOrd="0" destOrd="0" presId="urn:microsoft.com/office/officeart/2005/8/layout/vList5"/>
    <dgm:cxn modelId="{FF74FA5D-14E6-405A-8FF3-B2CFF2C9F234}" type="presOf" srcId="{92058E89-51C0-4AB8-847A-6F071F83ECE1}" destId="{EF5F343F-0AD4-4C8F-B654-C7A4FA290C10}" srcOrd="0" destOrd="0" presId="urn:microsoft.com/office/officeart/2005/8/layout/vList5"/>
    <dgm:cxn modelId="{75E75562-90DE-4094-B484-E921167D7140}" srcId="{63FB5670-F20B-4589-8B1A-6E0E5BFF58F1}" destId="{07C0F59E-309F-499E-ACC4-56C2225AB7D3}" srcOrd="0" destOrd="0" parTransId="{E9764425-33D3-46BC-B2C0-A6D43E49C51F}" sibTransId="{6FE36926-700C-4F3F-88E3-1CCE3DD1339B}"/>
    <dgm:cxn modelId="{356B8262-D776-4B22-B6A1-C91C380EE7FF}" type="presOf" srcId="{63FB5670-F20B-4589-8B1A-6E0E5BFF58F1}" destId="{146478FF-BA34-4ADD-9030-9FCB2BEC0EDA}" srcOrd="0" destOrd="0" presId="urn:microsoft.com/office/officeart/2005/8/layout/vList5"/>
    <dgm:cxn modelId="{81908878-9135-4963-98BA-7E014B5A9F35}" type="presOf" srcId="{DD56FAB7-7EB6-43F9-BBA2-9EA43A93C87C}" destId="{EF5F343F-0AD4-4C8F-B654-C7A4FA290C10}" srcOrd="0" destOrd="1" presId="urn:microsoft.com/office/officeart/2005/8/layout/vList5"/>
    <dgm:cxn modelId="{E38A4881-5A6A-449F-B10E-DB5887E98E0F}" type="presOf" srcId="{4F6E5EEA-38B8-40FD-A4F5-26387DD4E368}" destId="{F0DE3A33-4F15-43A6-A0A4-ECEF3FF98022}" srcOrd="0" destOrd="0" presId="urn:microsoft.com/office/officeart/2005/8/layout/vList5"/>
    <dgm:cxn modelId="{A7643182-7667-459E-982E-CE593BFA8848}" srcId="{63FB5670-F20B-4589-8B1A-6E0E5BFF58F1}" destId="{B9560DBD-836D-4570-9F24-E5DB374441AA}" srcOrd="2" destOrd="0" parTransId="{F5D35FC8-E4B7-4FC1-B7D0-9B7AF32EAC93}" sibTransId="{C646E2E3-D3AB-4F76-8EB6-00033E552855}"/>
    <dgm:cxn modelId="{F4ACC391-959D-428C-B665-99DD18121E8B}" srcId="{D7DB3993-05E8-4B7F-90A7-AEAE451BAA44}" destId="{DD56FAB7-7EB6-43F9-BBA2-9EA43A93C87C}" srcOrd="1" destOrd="0" parTransId="{7C82CAAC-F9B2-4C0C-9161-5C7BBD46DCA5}" sibTransId="{B87E4878-E0FC-4EC8-81B3-DA33F0B57319}"/>
    <dgm:cxn modelId="{ED6BFDB1-BB10-4FBB-9459-E8AEA7D60A01}" type="presOf" srcId="{F78147E8-FD99-42A4-B3A2-0F7B7B68D331}" destId="{54902509-F5CE-4225-8AFC-B3ED812999E6}" srcOrd="0" destOrd="1" presId="urn:microsoft.com/office/officeart/2005/8/layout/vList5"/>
    <dgm:cxn modelId="{B0B3FEBB-AF91-497B-9EBF-0BA6BCECA9CB}" type="presOf" srcId="{B9560DBD-836D-4570-9F24-E5DB374441AA}" destId="{54902509-F5CE-4225-8AFC-B3ED812999E6}" srcOrd="0" destOrd="2" presId="urn:microsoft.com/office/officeart/2005/8/layout/vList5"/>
    <dgm:cxn modelId="{BF0D4DC3-DAF6-4BF4-818E-44EC615B138C}" srcId="{D7DB3993-05E8-4B7F-90A7-AEAE451BAA44}" destId="{92058E89-51C0-4AB8-847A-6F071F83ECE1}" srcOrd="0" destOrd="0" parTransId="{647A6FEF-1827-4F3C-9315-C6DC0A8494A7}" sibTransId="{69ED614E-4E00-44F5-B13E-C35C1DC86F20}"/>
    <dgm:cxn modelId="{95BB9FCE-C919-414C-B027-F286ACB5BC36}" srcId="{DA6F5073-6A86-47BD-81A5-C753E28A3BFA}" destId="{4F6E5EEA-38B8-40FD-A4F5-26387DD4E368}" srcOrd="0" destOrd="0" parTransId="{21F7AFD4-0424-4C5F-827D-E6BB75FCB6AD}" sibTransId="{DE48C401-8FE7-41DC-BE5B-96FCFB3BD89C}"/>
    <dgm:cxn modelId="{31D0DED2-A1B5-4F17-B709-1AC4D6EFBF83}" type="presOf" srcId="{53D8E241-0500-443E-A771-CAA9D41B0D96}" destId="{F0DE3A33-4F15-43A6-A0A4-ECEF3FF98022}" srcOrd="0" destOrd="1" presId="urn:microsoft.com/office/officeart/2005/8/layout/vList5"/>
    <dgm:cxn modelId="{2529DEDA-DD58-4CF4-BDFF-86B119AADE77}" srcId="{344D4FB4-4EE3-4B31-AB98-F40A3C315878}" destId="{DA6F5073-6A86-47BD-81A5-C753E28A3BFA}" srcOrd="1" destOrd="0" parTransId="{D6131BA1-72AF-4204-9068-310927AEE34E}" sibTransId="{CE45C1C1-0845-4715-A2E7-EC9CBD5969B9}"/>
    <dgm:cxn modelId="{51ACC9DB-D6EE-49B2-ABA8-DF7DE3140CF7}" type="presOf" srcId="{DA6F5073-6A86-47BD-81A5-C753E28A3BFA}" destId="{95C235AC-9844-4C00-8480-C172511850FE}" srcOrd="0" destOrd="0" presId="urn:microsoft.com/office/officeart/2005/8/layout/vList5"/>
    <dgm:cxn modelId="{0EC191EC-9ABC-42F7-8A9D-B63C69299EE1}" type="presOf" srcId="{A9DF93C5-7AC5-400D-A9CA-2205B7871022}" destId="{F0DE3A33-4F15-43A6-A0A4-ECEF3FF98022}" srcOrd="0" destOrd="2" presId="urn:microsoft.com/office/officeart/2005/8/layout/vList5"/>
    <dgm:cxn modelId="{42FBAA1D-6CCE-4C46-9A1F-65126ECFC7DF}" type="presParOf" srcId="{442B93D9-9709-4C7A-8527-D95019EB0826}" destId="{5F2DB48E-EA7B-495D-9058-9104759AE288}" srcOrd="0" destOrd="0" presId="urn:microsoft.com/office/officeart/2005/8/layout/vList5"/>
    <dgm:cxn modelId="{A798BAB3-0CEE-46E6-9B3D-D4E6312BC760}" type="presParOf" srcId="{5F2DB48E-EA7B-495D-9058-9104759AE288}" destId="{216C4FF1-564E-45CE-B587-3C908651126A}" srcOrd="0" destOrd="0" presId="urn:microsoft.com/office/officeart/2005/8/layout/vList5"/>
    <dgm:cxn modelId="{738C1EE5-1FA5-4F0F-BF72-58F93161D2FE}" type="presParOf" srcId="{5F2DB48E-EA7B-495D-9058-9104759AE288}" destId="{EF5F343F-0AD4-4C8F-B654-C7A4FA290C10}" srcOrd="1" destOrd="0" presId="urn:microsoft.com/office/officeart/2005/8/layout/vList5"/>
    <dgm:cxn modelId="{D7812AEE-00A2-42E3-9CCD-C9D0348F5403}" type="presParOf" srcId="{442B93D9-9709-4C7A-8527-D95019EB0826}" destId="{0B38B9B2-D8E7-4F58-8D42-763DAA9DCC2A}" srcOrd="1" destOrd="0" presId="urn:microsoft.com/office/officeart/2005/8/layout/vList5"/>
    <dgm:cxn modelId="{A43F0A0C-5106-4E08-AF4D-20324F6485FF}" type="presParOf" srcId="{442B93D9-9709-4C7A-8527-D95019EB0826}" destId="{EC6587C2-71BE-4407-A2AA-831CE2587094}" srcOrd="2" destOrd="0" presId="urn:microsoft.com/office/officeart/2005/8/layout/vList5"/>
    <dgm:cxn modelId="{E4A70563-7081-434A-80C1-73CC4728676D}" type="presParOf" srcId="{EC6587C2-71BE-4407-A2AA-831CE2587094}" destId="{95C235AC-9844-4C00-8480-C172511850FE}" srcOrd="0" destOrd="0" presId="urn:microsoft.com/office/officeart/2005/8/layout/vList5"/>
    <dgm:cxn modelId="{D1575CCC-284B-4996-9949-09E3A89E65BA}" type="presParOf" srcId="{EC6587C2-71BE-4407-A2AA-831CE2587094}" destId="{F0DE3A33-4F15-43A6-A0A4-ECEF3FF98022}" srcOrd="1" destOrd="0" presId="urn:microsoft.com/office/officeart/2005/8/layout/vList5"/>
    <dgm:cxn modelId="{64088532-F768-4E87-8EDE-F5277CBB6824}" type="presParOf" srcId="{442B93D9-9709-4C7A-8527-D95019EB0826}" destId="{4E130DAA-0108-48F5-9EA1-37460472833B}" srcOrd="3" destOrd="0" presId="urn:microsoft.com/office/officeart/2005/8/layout/vList5"/>
    <dgm:cxn modelId="{3CFD13C2-81D1-4C79-A7DA-CFD8068C5DD6}" type="presParOf" srcId="{442B93D9-9709-4C7A-8527-D95019EB0826}" destId="{2D45FE32-029A-482B-8732-58F00A232D0A}" srcOrd="4" destOrd="0" presId="urn:microsoft.com/office/officeart/2005/8/layout/vList5"/>
    <dgm:cxn modelId="{AE0974A0-A6EA-4C1F-ADF6-5D0DEC9ECA64}" type="presParOf" srcId="{2D45FE32-029A-482B-8732-58F00A232D0A}" destId="{146478FF-BA34-4ADD-9030-9FCB2BEC0EDA}" srcOrd="0" destOrd="0" presId="urn:microsoft.com/office/officeart/2005/8/layout/vList5"/>
    <dgm:cxn modelId="{C942726B-738C-4EDA-A109-AF1CC2E2A60C}" type="presParOf" srcId="{2D45FE32-029A-482B-8732-58F00A232D0A}" destId="{54902509-F5CE-4225-8AFC-B3ED812999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F343F-0AD4-4C8F-B654-C7A4FA290C10}">
      <dsp:nvSpPr>
        <dsp:cNvPr id="0" name=""/>
        <dsp:cNvSpPr/>
      </dsp:nvSpPr>
      <dsp:spPr>
        <a:xfrm rot="5400000">
          <a:off x="5910023" y="-2247952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 </a:t>
          </a:r>
          <a:r>
            <a:rPr lang="en-US" sz="1900" kern="1200" dirty="0" err="1"/>
            <a:t>Microvasular</a:t>
          </a:r>
          <a:r>
            <a:rPr lang="en-US" sz="1900" kern="1200" dirty="0"/>
            <a:t> decompression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Lowest long-term recurrence rate</a:t>
          </a:r>
        </a:p>
      </dsp:txBody>
      <dsp:txXfrm rot="-5400000">
        <a:off x="3489282" y="239261"/>
        <a:ext cx="6136695" cy="1228740"/>
      </dsp:txXfrm>
    </dsp:sp>
    <dsp:sp modelId="{216C4FF1-564E-45CE-B587-3C908651126A}">
      <dsp:nvSpPr>
        <dsp:cNvPr id="0" name=""/>
        <dsp:cNvSpPr/>
      </dsp:nvSpPr>
      <dsp:spPr>
        <a:xfrm>
          <a:off x="0" y="2578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Open </a:t>
          </a:r>
        </a:p>
      </dsp:txBody>
      <dsp:txXfrm>
        <a:off x="83090" y="85668"/>
        <a:ext cx="3323101" cy="1535925"/>
      </dsp:txXfrm>
    </dsp:sp>
    <dsp:sp modelId="{F0DE3A33-4F15-43A6-A0A4-ECEF3FF98022}">
      <dsp:nvSpPr>
        <dsp:cNvPr id="0" name=""/>
        <dsp:cNvSpPr/>
      </dsp:nvSpPr>
      <dsp:spPr>
        <a:xfrm rot="5400000">
          <a:off x="5910023" y="-460741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Radiofrequency </a:t>
          </a:r>
          <a:r>
            <a:rPr lang="en-US" sz="1900" kern="1200" dirty="0" err="1"/>
            <a:t>rhizotomy</a:t>
          </a:r>
          <a:r>
            <a:rPr lang="en-US" sz="1900" kern="1200" dirty="0"/>
            <a:t>: Highest branch selectivity, highest risk of anesthesia dolorosa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Glycerol </a:t>
          </a:r>
          <a:r>
            <a:rPr lang="en-US" sz="1900" kern="1200" dirty="0" err="1"/>
            <a:t>rhizotomy</a:t>
          </a:r>
          <a:r>
            <a:rPr lang="en-US" sz="1900" kern="1200" dirty="0"/>
            <a:t>: Requires patient sitting upright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Balloon compression: Lowest risk to corneal reflex</a:t>
          </a:r>
        </a:p>
      </dsp:txBody>
      <dsp:txXfrm rot="-5400000">
        <a:off x="3489282" y="2026472"/>
        <a:ext cx="6136695" cy="1228740"/>
      </dsp:txXfrm>
    </dsp:sp>
    <dsp:sp modelId="{95C235AC-9844-4C00-8480-C172511850FE}">
      <dsp:nvSpPr>
        <dsp:cNvPr id="0" name=""/>
        <dsp:cNvSpPr/>
      </dsp:nvSpPr>
      <dsp:spPr>
        <a:xfrm>
          <a:off x="0" y="1789789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Percutaneous</a:t>
          </a:r>
        </a:p>
      </dsp:txBody>
      <dsp:txXfrm>
        <a:off x="83090" y="1872879"/>
        <a:ext cx="3323101" cy="1535925"/>
      </dsp:txXfrm>
    </dsp:sp>
    <dsp:sp modelId="{54902509-F5CE-4225-8AFC-B3ED812999E6}">
      <dsp:nvSpPr>
        <dsp:cNvPr id="0" name=""/>
        <dsp:cNvSpPr/>
      </dsp:nvSpPr>
      <dsp:spPr>
        <a:xfrm rot="5400000">
          <a:off x="5910023" y="1326468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Gamma Knife: Longer latency to pain relief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~20% develop new facial numbness or tingling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0.5% chance of anesthesia dolorosa</a:t>
          </a:r>
        </a:p>
      </dsp:txBody>
      <dsp:txXfrm rot="-5400000">
        <a:off x="3489282" y="3813681"/>
        <a:ext cx="6136695" cy="1228740"/>
      </dsp:txXfrm>
    </dsp:sp>
    <dsp:sp modelId="{146478FF-BA34-4ADD-9030-9FCB2BEC0EDA}">
      <dsp:nvSpPr>
        <dsp:cNvPr id="0" name=""/>
        <dsp:cNvSpPr/>
      </dsp:nvSpPr>
      <dsp:spPr>
        <a:xfrm>
          <a:off x="0" y="3576999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Non-invasive</a:t>
          </a:r>
        </a:p>
      </dsp:txBody>
      <dsp:txXfrm>
        <a:off x="83090" y="3660089"/>
        <a:ext cx="3323101" cy="153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1964-D31A-489B-AB6A-A8D8C9F5268C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E94F-C7AD-4BB2-89F0-BCE2B8DB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85372" indent="-302066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208265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91571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174878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73CF23D8-19E8-41FF-B747-D921281E2D1A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6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85372" indent="-302066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208265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91571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174878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73CF23D8-19E8-41FF-B747-D921281E2D1A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58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9/4/20</a:t>
            </a:fld>
            <a:endParaRPr kumimoji="0" lang="en-US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i="0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/>
              <a:t>Click to add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/>
              <a:t>Click to add answer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124200"/>
            <a:ext cx="68072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i="1" baseline="0"/>
            </a:lvl1pPr>
            <a:extLst/>
          </a:lstStyle>
          <a:p>
            <a:pPr lvl="0"/>
            <a:r>
              <a:rPr kumimoji="0" lang="en-US" dirty="0"/>
              <a:t>Click to add explanation to the answer</a:t>
            </a:r>
          </a:p>
        </p:txBody>
      </p:sp>
    </p:spTree>
    <p:extLst>
      <p:ext uri="{BB962C8B-B14F-4D97-AF65-F5344CB8AC3E}">
        <p14:creationId xmlns:p14="http://schemas.microsoft.com/office/powerpoint/2010/main" val="3605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Oral Boards Functional Neurosurgery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7537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47yo man presents to ED after episode of a strange smell followed by inability to speak.</a:t>
            </a:r>
          </a:p>
          <a:p>
            <a:r>
              <a:rPr lang="en-US" dirty="0"/>
              <a:t>His wife states he was smacking his lips and picking at his shirt, but wouldn’t answer her questions </a:t>
            </a:r>
          </a:p>
        </p:txBody>
      </p:sp>
    </p:spTree>
    <p:extLst>
      <p:ext uri="{BB962C8B-B14F-4D97-AF65-F5344CB8AC3E}">
        <p14:creationId xmlns:p14="http://schemas.microsoft.com/office/powerpoint/2010/main" val="278690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68" y="184216"/>
            <a:ext cx="8682086" cy="65115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9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16127"/>
            <a:ext cx="9692640" cy="1325562"/>
          </a:xfrm>
        </p:spPr>
        <p:txBody>
          <a:bodyPr/>
          <a:lstStyle/>
          <a:p>
            <a:r>
              <a:rPr lang="en-US" dirty="0"/>
              <a:t>CRPS: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1872" y="1131768"/>
            <a:ext cx="4480560" cy="466127"/>
          </a:xfrm>
        </p:spPr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2" y="1593147"/>
            <a:ext cx="4480560" cy="3664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At least 1 </a:t>
            </a:r>
            <a:r>
              <a:rPr lang="en-US" u="sng" dirty="0">
                <a:effectLst/>
              </a:rPr>
              <a:t>symptom</a:t>
            </a:r>
            <a:r>
              <a:rPr lang="en-US" dirty="0">
                <a:effectLst/>
              </a:rPr>
              <a:t> in at least 3 of 4 categories: </a:t>
            </a:r>
          </a:p>
          <a:p>
            <a:pPr lvl="1"/>
            <a:r>
              <a:rPr lang="en-US" dirty="0"/>
              <a:t>S</a:t>
            </a:r>
            <a:r>
              <a:rPr lang="en-US" dirty="0">
                <a:effectLst/>
              </a:rPr>
              <a:t>ensory: Hyperesthesia or </a:t>
            </a:r>
            <a:r>
              <a:rPr lang="en-US" dirty="0" err="1">
                <a:effectLst/>
              </a:rPr>
              <a:t>allodynia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Vasomotor: Temperature asymmetry, skin color changes, skin color asymmetry</a:t>
            </a:r>
          </a:p>
          <a:p>
            <a:pPr lvl="1"/>
            <a:r>
              <a:rPr lang="en-US" dirty="0" err="1">
                <a:effectLst/>
              </a:rPr>
              <a:t>Sudomotor</a:t>
            </a:r>
            <a:r>
              <a:rPr lang="en-US" dirty="0">
                <a:effectLst/>
              </a:rPr>
              <a:t>/edema: Edema, sweating changes, or sweating asymmetry</a:t>
            </a:r>
          </a:p>
          <a:p>
            <a:pPr lvl="1"/>
            <a:r>
              <a:rPr lang="en-US" dirty="0">
                <a:effectLst/>
              </a:rPr>
              <a:t>Motor/trophic: Decreased range of motion, motor dysfunction (</a:t>
            </a:r>
            <a:r>
              <a:rPr lang="en-US" dirty="0" err="1">
                <a:effectLst/>
              </a:rPr>
              <a:t>eg</a:t>
            </a:r>
            <a:r>
              <a:rPr lang="en-US" dirty="0">
                <a:effectLst/>
              </a:rPr>
              <a:t>, weakness, tremor, dystonia), or trophic changes (</a:t>
            </a:r>
            <a:r>
              <a:rPr lang="en-US" dirty="0" err="1">
                <a:effectLst/>
              </a:rPr>
              <a:t>eg</a:t>
            </a:r>
            <a:r>
              <a:rPr lang="en-US" dirty="0">
                <a:effectLst/>
              </a:rPr>
              <a:t>, hair, nail, skin) 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131768"/>
            <a:ext cx="4480560" cy="466127"/>
          </a:xfrm>
        </p:spPr>
        <p:txBody>
          <a:bodyPr/>
          <a:lstStyle/>
          <a:p>
            <a:r>
              <a:rPr lang="en-US" dirty="0"/>
              <a:t>physical 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1593147"/>
            <a:ext cx="4480560" cy="3664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least 1 </a:t>
            </a:r>
            <a:r>
              <a:rPr lang="en-US" u="sng" dirty="0"/>
              <a:t>sign</a:t>
            </a:r>
            <a:r>
              <a:rPr lang="en-US" dirty="0"/>
              <a:t> in at least 2 categories: </a:t>
            </a:r>
          </a:p>
          <a:p>
            <a:pPr lvl="1"/>
            <a:r>
              <a:rPr lang="en-US" dirty="0"/>
              <a:t>Sensory: Evidence of hyperalgesia (to pinprick), allodynia (to light touch, temperature sensation, deep somatic pressure, or joint movement) </a:t>
            </a:r>
          </a:p>
          <a:p>
            <a:pPr lvl="1"/>
            <a:r>
              <a:rPr lang="en-US" dirty="0"/>
              <a:t>Vasomotor: Evidence of temperature asymmetry (&gt;1°C), skin color changes or asymmetry</a:t>
            </a:r>
          </a:p>
          <a:p>
            <a:pPr lvl="1"/>
            <a:r>
              <a:rPr lang="en-US" dirty="0" err="1"/>
              <a:t>Sudomotor</a:t>
            </a:r>
            <a:r>
              <a:rPr lang="en-US" dirty="0"/>
              <a:t>/edema: Evidence of edema, sweating changes, or sweating asymmetry</a:t>
            </a:r>
          </a:p>
          <a:p>
            <a:pPr lvl="1"/>
            <a:r>
              <a:rPr lang="en-US" dirty="0"/>
              <a:t>Motor/trophic: Evidence of decreased range of motion, motor dysfunction (</a:t>
            </a:r>
            <a:r>
              <a:rPr lang="en-US" dirty="0" err="1"/>
              <a:t>eg</a:t>
            </a:r>
            <a:r>
              <a:rPr lang="en-US" dirty="0"/>
              <a:t>, weakness, tremor, dystonia), or trophic changes (</a:t>
            </a:r>
            <a:r>
              <a:rPr lang="en-US" dirty="0" err="1"/>
              <a:t>eg</a:t>
            </a:r>
            <a:r>
              <a:rPr lang="en-US" dirty="0"/>
              <a:t>, hair, nail, skin)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73" y="5257797"/>
            <a:ext cx="85475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Signs must be present at some point, but do not all need to be present simultaneously</a:t>
            </a:r>
          </a:p>
          <a:p>
            <a:endParaRPr lang="en-US" sz="1600" dirty="0"/>
          </a:p>
          <a:p>
            <a:r>
              <a:rPr lang="en-US" sz="1600" dirty="0"/>
              <a:t>Signs and symptoms must be regional, not in a dermatome or specific nerve distribution</a:t>
            </a:r>
          </a:p>
          <a:p>
            <a:endParaRPr lang="en-US" sz="1600" dirty="0"/>
          </a:p>
          <a:p>
            <a:r>
              <a:rPr lang="en-US" sz="1600" dirty="0"/>
              <a:t>No other diagnosis can better explains the signs and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01" y="216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CRPS: Initial treatment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21441" y="1602527"/>
            <a:ext cx="7628860" cy="351759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/>
              <a:t>First-line therapy is physical therapy to increase range of motion and desensitize pain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/>
              <a:t>Mirror therapy most effective in early stages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/>
              <a:t>Corticosteroids have long-term benefit in pain relief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/>
              <a:t>Neuropathic pain medications (e.g. tricyclics)</a:t>
            </a:r>
          </a:p>
        </p:txBody>
      </p:sp>
    </p:spTree>
    <p:extLst>
      <p:ext uri="{BB962C8B-B14F-4D97-AF65-F5344CB8AC3E}">
        <p14:creationId xmlns:p14="http://schemas.microsoft.com/office/powerpoint/2010/main" val="56494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7949"/>
          </a:xfrm>
        </p:spPr>
        <p:txBody>
          <a:bodyPr>
            <a:normAutofit fontScale="90000"/>
          </a:bodyPr>
          <a:lstStyle/>
          <a:p>
            <a:r>
              <a:rPr lang="en-US" dirty="0"/>
              <a:t>CRPS: Surgical Treatment: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1872" y="1339273"/>
            <a:ext cx="4480560" cy="655782"/>
          </a:xfrm>
        </p:spPr>
        <p:txBody>
          <a:bodyPr>
            <a:normAutofit/>
          </a:bodyPr>
          <a:lstStyle/>
          <a:p>
            <a:r>
              <a:rPr lang="en-US" dirty="0" err="1"/>
              <a:t>Sympathectomy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2" y="2032000"/>
            <a:ext cx="4480560" cy="414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sz="1900" dirty="0"/>
              <a:t>Percutaneous stellate ganglion (anterior to C6 transverse process) block: trial before ablative procedure. 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Lumbar </a:t>
            </a:r>
            <a:r>
              <a:rPr lang="en-US" sz="1900" dirty="0" err="1"/>
              <a:t>sympathectomy</a:t>
            </a:r>
            <a:r>
              <a:rPr lang="en-US" sz="1900" dirty="0"/>
              <a:t> for lower extremity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The primary indication for </a:t>
            </a:r>
            <a:r>
              <a:rPr lang="en-US" sz="1900" dirty="0" err="1"/>
              <a:t>sympathectomy</a:t>
            </a:r>
            <a:r>
              <a:rPr lang="en-US" sz="1900" dirty="0"/>
              <a:t> remains hyperhidrosis (rule out diabetes, hyperthyroidism, menopause, </a:t>
            </a:r>
            <a:r>
              <a:rPr lang="en-US" sz="1900" dirty="0" err="1"/>
              <a:t>pheochromocytoma</a:t>
            </a:r>
            <a:r>
              <a:rPr lang="en-US" sz="19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08192" y="1339273"/>
            <a:ext cx="4480560" cy="397163"/>
          </a:xfrm>
        </p:spPr>
        <p:txBody>
          <a:bodyPr/>
          <a:lstStyle/>
          <a:p>
            <a:r>
              <a:rPr lang="en-US" dirty="0"/>
              <a:t>Spinal cord stimulation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26480" y="2032000"/>
            <a:ext cx="4480560" cy="4140200"/>
          </a:xfrm>
        </p:spPr>
        <p:txBody>
          <a:bodyPr/>
          <a:lstStyle/>
          <a:p>
            <a:r>
              <a:rPr lang="en-US" dirty="0"/>
              <a:t>Decreased pain score and increased QOL maintained at 2 years  </a:t>
            </a:r>
          </a:p>
          <a:p>
            <a:r>
              <a:rPr lang="en-US" dirty="0"/>
              <a:t>Probably better outcome with shorter disease duration &amp; increased pre-operative functional status</a:t>
            </a:r>
          </a:p>
          <a:p>
            <a:r>
              <a:rPr lang="en-US" dirty="0"/>
              <a:t>Can resolve </a:t>
            </a:r>
            <a:r>
              <a:rPr lang="en-US" dirty="0" err="1"/>
              <a:t>sudomotor</a:t>
            </a:r>
            <a:r>
              <a:rPr lang="en-US" dirty="0"/>
              <a:t> changes</a:t>
            </a:r>
          </a:p>
        </p:txBody>
      </p:sp>
    </p:spTree>
    <p:extLst>
      <p:ext uri="{BB962C8B-B14F-4D97-AF65-F5344CB8AC3E}">
        <p14:creationId xmlns:p14="http://schemas.microsoft.com/office/powerpoint/2010/main" val="84283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spinal cord stimulation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1" y="1828800"/>
            <a:ext cx="8743365" cy="4351337"/>
          </a:xfrm>
        </p:spPr>
        <p:txBody>
          <a:bodyPr/>
          <a:lstStyle/>
          <a:p>
            <a:r>
              <a:rPr lang="en-US" dirty="0"/>
              <a:t>Bleeding: can cause epidural hematoma requiring laminectomy &amp; evacuation</a:t>
            </a:r>
          </a:p>
          <a:p>
            <a:r>
              <a:rPr lang="en-US" dirty="0"/>
              <a:t>Cord compression with paddle electrode: get thoracic MRI pre-op (? Stenosis)</a:t>
            </a:r>
          </a:p>
          <a:p>
            <a:r>
              <a:rPr lang="en-US" dirty="0"/>
              <a:t>Infection: most often at IPG site, usually ~5%, can be low virulence, biofilm</a:t>
            </a:r>
          </a:p>
          <a:p>
            <a:r>
              <a:rPr lang="en-US" dirty="0"/>
              <a:t>CSF leak</a:t>
            </a:r>
          </a:p>
          <a:p>
            <a:r>
              <a:rPr lang="en-US" dirty="0"/>
              <a:t>Device failure</a:t>
            </a:r>
          </a:p>
          <a:p>
            <a:r>
              <a:rPr lang="en-US" dirty="0"/>
              <a:t>Requires pre-implant trial and neuropsychology evaluation</a:t>
            </a:r>
          </a:p>
        </p:txBody>
      </p:sp>
    </p:spTree>
    <p:extLst>
      <p:ext uri="{BB962C8B-B14F-4D97-AF65-F5344CB8AC3E}">
        <p14:creationId xmlns:p14="http://schemas.microsoft.com/office/powerpoint/2010/main" val="413296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TN: Initial Treatment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534092" y="1801091"/>
            <a:ext cx="7028121" cy="3805382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5500" i="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MRI brain to rule out multiple sclerosis or mass lesion (15%)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7200" i="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Carbamazepine (</a:t>
            </a:r>
            <a:r>
              <a:rPr lang="en-US" sz="7200" i="0" dirty="0" err="1"/>
              <a:t>Tegretol</a:t>
            </a:r>
            <a:r>
              <a:rPr lang="en-US" sz="7200" i="0" dirty="0"/>
              <a:t>; 200 to 1,200 mg per day) is effective for controlling pain in patients with classic trigeminal neuralgia. (Level A recommendation)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Oxcarbazepine (</a:t>
            </a:r>
            <a:r>
              <a:rPr lang="en-US" sz="7200" i="0" dirty="0" err="1"/>
              <a:t>Trileptal</a:t>
            </a:r>
            <a:r>
              <a:rPr lang="en-US" sz="7200" i="0" dirty="0"/>
              <a:t>; 600 to 1,800 mg per day) is probably effective for treating pain in patients with classic trigeminal neuralgia. (Level B recommendation)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Gabapentin, </a:t>
            </a:r>
            <a:r>
              <a:rPr lang="en-US" sz="7200" i="0" dirty="0" err="1"/>
              <a:t>pregabalin</a:t>
            </a:r>
            <a:r>
              <a:rPr lang="en-US" sz="7200" i="0" dirty="0"/>
              <a:t>, lamotrigine, Dilantin, clonazepam, and baclofen have also been used, insufficient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IV phenytoin (250mg bolus) has been used to abort an acute attack</a:t>
            </a:r>
          </a:p>
        </p:txBody>
      </p:sp>
    </p:spTree>
    <p:extLst>
      <p:ext uri="{BB962C8B-B14F-4D97-AF65-F5344CB8AC3E}">
        <p14:creationId xmlns:p14="http://schemas.microsoft.com/office/powerpoint/2010/main" val="245540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79549"/>
          </a:xfrm>
        </p:spPr>
        <p:txBody>
          <a:bodyPr/>
          <a:lstStyle/>
          <a:p>
            <a:r>
              <a:rPr lang="en-US" dirty="0"/>
              <a:t>TN: Neurosurgical treatment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2487935"/>
              </p:ext>
            </p:extLst>
          </p:nvPr>
        </p:nvGraphicFramePr>
        <p:xfrm>
          <a:off x="1262063" y="1351128"/>
          <a:ext cx="9692449" cy="52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06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2556"/>
          </a:xfrm>
        </p:spPr>
        <p:txBody>
          <a:bodyPr/>
          <a:lstStyle/>
          <a:p>
            <a:r>
              <a:rPr lang="en-US" dirty="0"/>
              <a:t>Microvascular decompression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244010"/>
            <a:ext cx="8595360" cy="49361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Suboccipital</a:t>
            </a:r>
            <a:r>
              <a:rPr lang="en-US" dirty="0"/>
              <a:t> </a:t>
            </a:r>
            <a:r>
              <a:rPr lang="en-US" dirty="0" err="1"/>
              <a:t>cranectomy</a:t>
            </a:r>
            <a:r>
              <a:rPr lang="en-US" dirty="0"/>
              <a:t> just medial and inferior to </a:t>
            </a:r>
            <a:r>
              <a:rPr lang="en-US" dirty="0" err="1"/>
              <a:t>asterion</a:t>
            </a:r>
            <a:endParaRPr lang="en-US" dirty="0"/>
          </a:p>
          <a:p>
            <a:r>
              <a:rPr lang="en-US" dirty="0"/>
              <a:t>Extend opening to transverse-sigmoid junction and open dura</a:t>
            </a:r>
          </a:p>
          <a:p>
            <a:r>
              <a:rPr lang="en-US" dirty="0"/>
              <a:t>Follow tentorial-petrous junction to brainstem and nerve</a:t>
            </a:r>
          </a:p>
          <a:p>
            <a:r>
              <a:rPr lang="en-US" dirty="0"/>
              <a:t>Dissect any vessels free, place Teflon sponge, can be vein instead of artery</a:t>
            </a:r>
          </a:p>
          <a:p>
            <a:r>
              <a:rPr lang="en-US" dirty="0"/>
              <a:t>If no vessels found, still pad nerve, may “comb” nerve to damage C-fibers</a:t>
            </a:r>
          </a:p>
          <a:p>
            <a:r>
              <a:rPr lang="en-US" dirty="0"/>
              <a:t>Risks:</a:t>
            </a:r>
          </a:p>
          <a:p>
            <a:pPr lvl="1"/>
            <a:r>
              <a:rPr lang="en-US" dirty="0"/>
              <a:t>Bleeding, particularly from petrosal vein, better to coagulate and divide vein; bailout of tearing vein – </a:t>
            </a:r>
            <a:r>
              <a:rPr lang="en-US" dirty="0" err="1"/>
              <a:t>oxycel</a:t>
            </a:r>
            <a:r>
              <a:rPr lang="en-US" dirty="0"/>
              <a:t> and bone wax </a:t>
            </a:r>
            <a:r>
              <a:rPr lang="en-US" dirty="0" err="1"/>
              <a:t>pledget</a:t>
            </a:r>
            <a:r>
              <a:rPr lang="en-US" dirty="0"/>
              <a:t> to pack bony opening</a:t>
            </a:r>
          </a:p>
          <a:p>
            <a:pPr lvl="1"/>
            <a:r>
              <a:rPr lang="en-US" dirty="0"/>
              <a:t>Hearing loss: monitor ABRs, pause and release retraction if they decrease</a:t>
            </a:r>
          </a:p>
          <a:p>
            <a:pPr lvl="1"/>
            <a:r>
              <a:rPr lang="en-US" dirty="0"/>
              <a:t>“ear fullness”: prevent by waxing mastoid air cells</a:t>
            </a:r>
          </a:p>
          <a:p>
            <a:pPr lvl="1"/>
            <a:r>
              <a:rPr lang="en-US" dirty="0"/>
              <a:t>Opening supra-</a:t>
            </a:r>
            <a:r>
              <a:rPr lang="en-US" dirty="0" err="1"/>
              <a:t>tentorially</a:t>
            </a:r>
            <a:r>
              <a:rPr lang="en-US" dirty="0"/>
              <a:t> rather than </a:t>
            </a:r>
            <a:r>
              <a:rPr lang="en-US" dirty="0" err="1"/>
              <a:t>pfossa</a:t>
            </a:r>
            <a:r>
              <a:rPr lang="en-US" dirty="0"/>
              <a:t> – prevent by starting craniotomy lateral and inferior to </a:t>
            </a:r>
            <a:r>
              <a:rPr lang="en-US" dirty="0" err="1"/>
              <a:t>asterion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Approach also used to treat AICA compression of CN VII for </a:t>
            </a:r>
            <a:r>
              <a:rPr lang="en-US" dirty="0" err="1"/>
              <a:t>hemifacial</a:t>
            </a:r>
            <a:r>
              <a:rPr lang="en-US" dirty="0"/>
              <a:t> spasm</a:t>
            </a:r>
          </a:p>
        </p:txBody>
      </p:sp>
    </p:spTree>
    <p:extLst>
      <p:ext uri="{BB962C8B-B14F-4D97-AF65-F5344CB8AC3E}">
        <p14:creationId xmlns:p14="http://schemas.microsoft.com/office/powerpoint/2010/main" val="21172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96" y="0"/>
            <a:ext cx="8080744" cy="1143000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293089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38yo woman c/o right arm pain x 3 </a:t>
            </a:r>
            <a:r>
              <a:rPr lang="en-US" dirty="0" err="1"/>
              <a:t>yrs</a:t>
            </a:r>
            <a:r>
              <a:rPr lang="en-US" dirty="0"/>
              <a:t> after minor injury to her wrist while at work</a:t>
            </a:r>
          </a:p>
          <a:p>
            <a:r>
              <a:rPr lang="en-US" dirty="0"/>
              <a:t>Pain initially in wrist and hand, now extends up arm into shoulder and neck</a:t>
            </a:r>
          </a:p>
          <a:p>
            <a:r>
              <a:rPr lang="en-US" dirty="0"/>
              <a:t>Has undergone physical therapy without improvement</a:t>
            </a:r>
          </a:p>
          <a:p>
            <a:r>
              <a:rPr lang="en-US" dirty="0"/>
              <a:t>Can no longer do many tasks with right arm due to pain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67004"/>
          </a:xfrm>
        </p:spPr>
        <p:txBody>
          <a:bodyPr/>
          <a:lstStyle/>
          <a:p>
            <a:r>
              <a:rPr lang="en-US" dirty="0"/>
              <a:t>Percutaneous treatment of 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/>
              <a:t>All three techniques:</a:t>
            </a:r>
          </a:p>
          <a:p>
            <a:pPr lvl="2"/>
            <a:r>
              <a:rPr lang="en-US" sz="1800" dirty="0"/>
              <a:t>Utilize the same approach through the cheek to the foramen </a:t>
            </a:r>
            <a:r>
              <a:rPr lang="en-US" sz="1800" dirty="0" err="1"/>
              <a:t>ovale</a:t>
            </a:r>
            <a:endParaRPr lang="en-US" sz="1800" dirty="0"/>
          </a:p>
          <a:p>
            <a:pPr lvl="2"/>
            <a:r>
              <a:rPr lang="en-US" sz="1800" dirty="0"/>
              <a:t>Cannulation of foramen typically met with masseter and pterygoid contraction</a:t>
            </a:r>
          </a:p>
          <a:p>
            <a:pPr lvl="2"/>
            <a:r>
              <a:rPr lang="en-US" sz="1800" dirty="0"/>
              <a:t>Can cause hypotension and bradycardia (trigeminal depressor response)</a:t>
            </a:r>
          </a:p>
          <a:p>
            <a:pPr lvl="2"/>
            <a:r>
              <a:rPr lang="en-US" sz="1800" dirty="0"/>
              <a:t>Provide &gt;90% initial pain relief; decreased long-term relieve vs. MVD</a:t>
            </a:r>
          </a:p>
          <a:p>
            <a:pPr lvl="1"/>
            <a:r>
              <a:rPr lang="en-US" sz="1800" dirty="0"/>
              <a:t>Balloon compression:</a:t>
            </a:r>
          </a:p>
          <a:p>
            <a:pPr lvl="2"/>
            <a:r>
              <a:rPr lang="en-US" sz="1800" dirty="0"/>
              <a:t>Generally performed under general anesthesia</a:t>
            </a:r>
          </a:p>
          <a:p>
            <a:pPr lvl="2"/>
            <a:r>
              <a:rPr lang="en-US" sz="1800" dirty="0"/>
              <a:t>Requires inflation of balloon into pear shape across the foramen </a:t>
            </a:r>
          </a:p>
          <a:p>
            <a:pPr lvl="2"/>
            <a:r>
              <a:rPr lang="en-US" sz="1800" dirty="0"/>
              <a:t>Has highest rate of trigeminal depressor response</a:t>
            </a:r>
          </a:p>
          <a:p>
            <a:pPr lvl="2"/>
            <a:r>
              <a:rPr lang="en-US" sz="1800" dirty="0"/>
              <a:t>Relatively spares small fibers that carry corneal reflex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5243"/>
          </a:xfrm>
        </p:spPr>
        <p:txBody>
          <a:bodyPr/>
          <a:lstStyle/>
          <a:p>
            <a:r>
              <a:rPr lang="en-US" dirty="0"/>
              <a:t>Percutaneous treatment of 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199"/>
            <a:ext cx="7924800" cy="471871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/>
              <a:t>Glycerol </a:t>
            </a:r>
            <a:r>
              <a:rPr lang="en-US" sz="1800" dirty="0" err="1"/>
              <a:t>Rhizotomy</a:t>
            </a:r>
            <a:endParaRPr lang="en-US" sz="1800" dirty="0"/>
          </a:p>
          <a:p>
            <a:pPr lvl="2"/>
            <a:r>
              <a:rPr lang="en-US" sz="1800" dirty="0"/>
              <a:t>Patient head is elevated to sitting and contrast injected to confirm location</a:t>
            </a:r>
          </a:p>
          <a:p>
            <a:pPr lvl="2"/>
            <a:r>
              <a:rPr lang="en-US" sz="1800" dirty="0"/>
              <a:t>Patient to remain sitting upright after the procedure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Radiofrequency </a:t>
            </a:r>
            <a:r>
              <a:rPr lang="en-US" sz="1800" dirty="0" err="1"/>
              <a:t>Rhizotomy</a:t>
            </a:r>
            <a:r>
              <a:rPr lang="en-US" sz="1800" dirty="0"/>
              <a:t>:</a:t>
            </a:r>
          </a:p>
          <a:p>
            <a:pPr lvl="2"/>
            <a:r>
              <a:rPr lang="en-US" sz="1800" dirty="0"/>
              <a:t>Requires awake cooperative patient</a:t>
            </a:r>
          </a:p>
          <a:p>
            <a:pPr lvl="2"/>
            <a:r>
              <a:rPr lang="en-US" sz="1800" dirty="0"/>
              <a:t>Greatest nerve root selectivity</a:t>
            </a:r>
          </a:p>
          <a:p>
            <a:pPr lvl="2"/>
            <a:r>
              <a:rPr lang="en-US" sz="1800" dirty="0"/>
              <a:t>Longer durability correlated with higher degree of post-procedure numbness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20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Parkinson’s Disease: 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L-dopa is mainstay</a:t>
            </a:r>
          </a:p>
          <a:p>
            <a:r>
              <a:rPr lang="en-US" dirty="0"/>
              <a:t>Patients develop motor fluctuation, unpredictable on-off, on </a:t>
            </a:r>
            <a:r>
              <a:rPr lang="en-US" dirty="0" err="1"/>
              <a:t>dyskinesias</a:t>
            </a:r>
            <a:r>
              <a:rPr lang="en-US" dirty="0"/>
              <a:t>, off dystonia</a:t>
            </a:r>
          </a:p>
        </p:txBody>
      </p:sp>
    </p:spTree>
    <p:extLst>
      <p:ext uri="{BB962C8B-B14F-4D97-AF65-F5344CB8AC3E}">
        <p14:creationId xmlns:p14="http://schemas.microsoft.com/office/powerpoint/2010/main" val="379623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2611" y="285751"/>
            <a:ext cx="9859556" cy="873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Parkinson’s Disease: Surgical treatment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28739"/>
            <a:ext cx="8540750" cy="4770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&gt;5 </a:t>
            </a:r>
            <a:r>
              <a:rPr lang="en-US" altLang="en-US" dirty="0" err="1"/>
              <a:t>yr</a:t>
            </a:r>
            <a:r>
              <a:rPr lang="en-US" altLang="en-US" dirty="0"/>
              <a:t> history of PD (to exclude PSP, CBD, other degenerative causes)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At least 30% response to levodopa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No or minimal non L-Dopa responsive axial symptoms (bradykinesia, rigidity), or is tremor dominant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Motor fluctuations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No or minimal cognitive issues, no major psychiatric illness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u="sng" dirty="0"/>
              <a:t>With the exception of tremor</a:t>
            </a:r>
            <a:r>
              <a:rPr lang="en-US" dirty="0"/>
              <a:t>, DBS in PD (</a:t>
            </a:r>
            <a:r>
              <a:rPr lang="en-US" dirty="0" err="1"/>
              <a:t>Gpi</a:t>
            </a:r>
            <a:r>
              <a:rPr lang="en-US" dirty="0"/>
              <a:t> or STN) does not typically improve non L-Dopa responsive symptoms such as ON freezing of gait, postural instability, dysarthria, dysphagia, cognitive decline, </a:t>
            </a:r>
            <a:r>
              <a:rPr lang="en-US" dirty="0" err="1"/>
              <a:t>sialorrhea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599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2611" y="285751"/>
            <a:ext cx="9859556" cy="873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Parkinson’s Disease: Surgical treatment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28739"/>
            <a:ext cx="8540750" cy="4770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Deep Brain stimulation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Reversible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Allow bilateral treatment (bilateral lesions side effects too high)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 not slow progression of disease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STN and GPI equivalent for motor symptoms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Pallidotomy</a:t>
            </a:r>
            <a:r>
              <a:rPr lang="en-US" dirty="0"/>
              <a:t>: for unilateral predominant PD</a:t>
            </a:r>
          </a:p>
          <a:p>
            <a:pPr>
              <a:spcBef>
                <a:spcPts val="0"/>
              </a:spcBef>
            </a:pPr>
            <a:r>
              <a:rPr lang="en-US" dirty="0" err="1"/>
              <a:t>Thalamotomy</a:t>
            </a:r>
            <a:r>
              <a:rPr lang="en-US" dirty="0"/>
              <a:t>: for unilateral ET or tremor in PD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Gamma Knife </a:t>
            </a:r>
            <a:r>
              <a:rPr lang="en-US" dirty="0" err="1"/>
              <a:t>thalamotomy</a:t>
            </a:r>
            <a:r>
              <a:rPr lang="en-US" dirty="0"/>
              <a:t>: unilateral ET, no physiologic control, delayed </a:t>
            </a:r>
            <a:r>
              <a:rPr lang="en-US" dirty="0" err="1"/>
              <a:t>imiprovement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096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Tremor: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Propranolol and Primidone first line</a:t>
            </a:r>
          </a:p>
          <a:p>
            <a:r>
              <a:rPr lang="en-US" dirty="0"/>
              <a:t>Tends to improve with alcohol</a:t>
            </a:r>
          </a:p>
          <a:p>
            <a:r>
              <a:rPr lang="en-US" dirty="0"/>
              <a:t>50% have family history, can also have head or voice tremor</a:t>
            </a:r>
          </a:p>
          <a:p>
            <a:r>
              <a:rPr lang="en-US" dirty="0"/>
              <a:t>Rule out other causes of tremor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10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Stimulation-induced effects: STN</a:t>
            </a:r>
            <a:br>
              <a:rPr lang="en-US" dirty="0"/>
            </a:br>
            <a:r>
              <a:rPr lang="en-US" sz="2400" dirty="0"/>
              <a:t>(Leg Medial within STN) </a:t>
            </a:r>
            <a:r>
              <a:rPr lang="en-US" sz="2400" dirty="0" err="1"/>
              <a:t>Coord</a:t>
            </a:r>
            <a:r>
              <a:rPr lang="en-US" sz="2400" dirty="0"/>
              <a:t>: 12 </a:t>
            </a:r>
            <a:r>
              <a:rPr lang="en-US" sz="2400" dirty="0" err="1"/>
              <a:t>lat</a:t>
            </a:r>
            <a:r>
              <a:rPr lang="en-US" sz="2400" dirty="0"/>
              <a:t>, 3 post, 4 inferior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40964"/>
              </p:ext>
            </p:extLst>
          </p:nvPr>
        </p:nvGraphicFramePr>
        <p:xfrm>
          <a:off x="1993392" y="1869361"/>
          <a:ext cx="8229600" cy="408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Effect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Structure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Location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Paresthesias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Medial </a:t>
                      </a:r>
                      <a:r>
                        <a:rPr lang="en-US" sz="1800" dirty="0" err="1"/>
                        <a:t>lemniscus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Posterior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Dysarthria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Lateral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Tonic</a:t>
                      </a:r>
                      <a:r>
                        <a:rPr lang="en-US" sz="1800" baseline="0" dirty="0"/>
                        <a:t> contractions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Lateral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Diploplia</a:t>
                      </a:r>
                      <a:r>
                        <a:rPr lang="en-US" sz="1800" dirty="0"/>
                        <a:t> / blurred</a:t>
                      </a:r>
                      <a:r>
                        <a:rPr lang="en-US" sz="1800" baseline="0" dirty="0"/>
                        <a:t> vision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CN III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Anteriomedial</a:t>
                      </a:r>
                      <a:endParaRPr lang="en-US" sz="1800" dirty="0"/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Dyskinesias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Just right?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 effect at high amplitude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Superior / anterior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1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Stimulation-induced Effects: </a:t>
            </a:r>
            <a:r>
              <a:rPr lang="en-US" dirty="0" err="1"/>
              <a:t>ViM</a:t>
            </a:r>
            <a:br>
              <a:rPr lang="en-US" dirty="0"/>
            </a:br>
            <a:r>
              <a:rPr lang="en-US" sz="2400" dirty="0"/>
              <a:t>(Leg lateral within </a:t>
            </a:r>
            <a:r>
              <a:rPr lang="en-US" sz="2400" dirty="0" err="1"/>
              <a:t>ViM</a:t>
            </a:r>
            <a:r>
              <a:rPr lang="en-US" sz="2400" dirty="0"/>
              <a:t>) 12 lateral (10 from 3</a:t>
            </a:r>
            <a:r>
              <a:rPr lang="en-US" sz="2400" baseline="30000" dirty="0"/>
              <a:t>rd</a:t>
            </a:r>
            <a:r>
              <a:rPr lang="en-US" sz="2400" dirty="0"/>
              <a:t> V), 6 ant to PC, at AC-PC plane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398"/>
              </p:ext>
            </p:extLst>
          </p:nvPr>
        </p:nvGraphicFramePr>
        <p:xfrm>
          <a:off x="1545266" y="2315928"/>
          <a:ext cx="8229600" cy="351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Effect</a:t>
                      </a:r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Structure</a:t>
                      </a:r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Location</a:t>
                      </a:r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Paresthesias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Ventral</a:t>
                      </a:r>
                      <a:r>
                        <a:rPr lang="en-US" sz="1800" baseline="0" dirty="0"/>
                        <a:t> caudal thalamus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Posterior</a:t>
                      </a:r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Dysarthria (motor)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Lateral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Dysarthria</a:t>
                      </a:r>
                      <a:r>
                        <a:rPr lang="en-US" sz="1800" baseline="0" dirty="0"/>
                        <a:t> (sensory)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Ventral</a:t>
                      </a:r>
                      <a:r>
                        <a:rPr lang="en-US" sz="1800" baseline="0" dirty="0"/>
                        <a:t> caudal thalamus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Posteriomedial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Tonic</a:t>
                      </a:r>
                      <a:r>
                        <a:rPr lang="en-US" sz="1800" baseline="0" dirty="0"/>
                        <a:t> contractions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Lateral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 effect at high amplitude</a:t>
                      </a:r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Superior / anterior</a:t>
                      </a:r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Stimulation-induced Effects: </a:t>
            </a:r>
            <a:r>
              <a:rPr lang="en-US" dirty="0" err="1"/>
              <a:t>Gpi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(Leg dorsal-medial within </a:t>
            </a:r>
            <a:r>
              <a:rPr lang="en-US" sz="2400" dirty="0" err="1"/>
              <a:t>Gpi</a:t>
            </a:r>
            <a:r>
              <a:rPr lang="en-US" sz="2400" dirty="0"/>
              <a:t>)  </a:t>
            </a:r>
            <a:r>
              <a:rPr lang="en-US" sz="2400" dirty="0" err="1"/>
              <a:t>Coord</a:t>
            </a:r>
            <a:r>
              <a:rPr lang="en-US" sz="2400" dirty="0"/>
              <a:t> 21 </a:t>
            </a:r>
            <a:r>
              <a:rPr lang="en-US" sz="2400" dirty="0" err="1"/>
              <a:t>lat</a:t>
            </a:r>
            <a:r>
              <a:rPr lang="en-US" sz="2400" dirty="0"/>
              <a:t>, 3 ant, 4 inferior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7592"/>
              </p:ext>
            </p:extLst>
          </p:nvPr>
        </p:nvGraphicFramePr>
        <p:xfrm>
          <a:off x="1757916" y="2239852"/>
          <a:ext cx="8229600" cy="282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Effect</a:t>
                      </a:r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Structure</a:t>
                      </a:r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Location</a:t>
                      </a:r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Dysarthria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Posteromedial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Tonic</a:t>
                      </a:r>
                      <a:r>
                        <a:rPr lang="en-US" sz="1800" baseline="0" dirty="0"/>
                        <a:t> contractions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Internal capsule</a:t>
                      </a:r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Posteromedial</a:t>
                      </a:r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Visual</a:t>
                      </a:r>
                      <a:r>
                        <a:rPr lang="en-US" sz="1800" baseline="0" dirty="0"/>
                        <a:t> changes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CN II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Deep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 effect at high amplitude</a:t>
                      </a:r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Superior / anterior / lateral</a:t>
                      </a:r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4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6964"/>
          </a:xfrm>
        </p:spPr>
        <p:txBody>
          <a:bodyPr/>
          <a:lstStyle/>
          <a:p>
            <a:r>
              <a:rPr lang="en-US" dirty="0"/>
              <a:t>Epilepsy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1359244"/>
            <a:ext cx="8595360" cy="48208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Ask if first seizure, history of head trauma, febrile seizure, metabolic problems, drug/medication use, cancer, family history seizures</a:t>
            </a:r>
          </a:p>
          <a:p>
            <a:r>
              <a:rPr lang="en-US" dirty="0"/>
              <a:t>Check electrolytes, rule out bleed</a:t>
            </a:r>
          </a:p>
          <a:p>
            <a:r>
              <a:rPr lang="en-US" dirty="0"/>
              <a:t>Refractory if fails 2 meds plus one combo of meds</a:t>
            </a:r>
          </a:p>
          <a:p>
            <a:r>
              <a:rPr lang="en-US" dirty="0"/>
              <a:t>Pre-op: </a:t>
            </a:r>
          </a:p>
          <a:p>
            <a:pPr lvl="1"/>
            <a:r>
              <a:rPr lang="en-US" dirty="0"/>
              <a:t>EMU (EEG and semiology should match MRI findings; up to 20% have PNES)</a:t>
            </a:r>
          </a:p>
          <a:p>
            <a:pPr lvl="1"/>
            <a:r>
              <a:rPr lang="en-US" dirty="0" err="1"/>
              <a:t>neuropsychologic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 (dysfunction should match location) </a:t>
            </a:r>
          </a:p>
          <a:p>
            <a:pPr lvl="1"/>
            <a:r>
              <a:rPr lang="en-US" dirty="0"/>
              <a:t>usually at least one additional confirmatory test (PET </a:t>
            </a:r>
            <a:r>
              <a:rPr lang="en-US" dirty="0" err="1"/>
              <a:t>hypometabolism</a:t>
            </a:r>
            <a:r>
              <a:rPr lang="en-US" dirty="0"/>
              <a:t>, ictal SPECT increased uptake, MEG dipole)</a:t>
            </a:r>
          </a:p>
          <a:p>
            <a:r>
              <a:rPr lang="en-US" dirty="0"/>
              <a:t>Anterior temporal lobectomy (3.5cm L, 5 R) &amp; </a:t>
            </a:r>
            <a:r>
              <a:rPr lang="en-US" dirty="0" err="1"/>
              <a:t>amygdalohippocampectomy</a:t>
            </a:r>
            <a:r>
              <a:rPr lang="en-US" dirty="0"/>
              <a:t>: equivalent outcomes to selective AH in experienced hands</a:t>
            </a:r>
          </a:p>
          <a:p>
            <a:r>
              <a:rPr lang="en-US" dirty="0"/>
              <a:t>Risks: expect superior </a:t>
            </a:r>
            <a:r>
              <a:rPr lang="en-US" dirty="0" err="1"/>
              <a:t>subquadranopsia</a:t>
            </a:r>
            <a:r>
              <a:rPr lang="en-US" dirty="0"/>
              <a:t>; verbal or visual memory impairment, speech deficit if dominant hemisphere, 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CN palsy, stroke from anterior perforators damaged in hippocampal sulcus </a:t>
            </a:r>
          </a:p>
          <a:p>
            <a:r>
              <a:rPr lang="en-US" dirty="0"/>
              <a:t>If tumor or </a:t>
            </a:r>
            <a:r>
              <a:rPr lang="en-US" dirty="0" err="1"/>
              <a:t>cavernoma</a:t>
            </a:r>
            <a:r>
              <a:rPr lang="en-US" dirty="0"/>
              <a:t> related, consider perilesional tissue may be active </a:t>
            </a:r>
          </a:p>
        </p:txBody>
      </p:sp>
    </p:spTree>
    <p:extLst>
      <p:ext uri="{BB962C8B-B14F-4D97-AF65-F5344CB8AC3E}">
        <p14:creationId xmlns:p14="http://schemas.microsoft.com/office/powerpoint/2010/main" val="186649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8022"/>
          </a:xfrm>
        </p:spPr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Her exam is notable for decreased ROM in right arm and hand, mostly due to pain, but cannot fully close right hand</a:t>
            </a:r>
          </a:p>
          <a:p>
            <a:r>
              <a:rPr lang="en-US" dirty="0"/>
              <a:t>Sensation slightly decreased C5-8 regions, </a:t>
            </a:r>
            <a:r>
              <a:rPr lang="en-US" dirty="0" err="1"/>
              <a:t>dysesthetic</a:t>
            </a:r>
            <a:endParaRPr lang="en-US" dirty="0"/>
          </a:p>
          <a:p>
            <a:r>
              <a:rPr lang="en-US" dirty="0"/>
              <a:t>Inspection and comparison of her hands reveals the right hand is swollen, but cold, with less forearm hair, as compared to the left</a:t>
            </a:r>
          </a:p>
          <a:p>
            <a:r>
              <a:rPr lang="en-US" dirty="0"/>
              <a:t>She states she rarely needs to trim her right fingernails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pain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3 months survival: pain pump or SCS may be implanted</a:t>
            </a:r>
          </a:p>
          <a:p>
            <a:r>
              <a:rPr lang="en-US" dirty="0"/>
              <a:t>&lt; 3 months survival (or poor implant candidate)</a:t>
            </a:r>
          </a:p>
          <a:p>
            <a:pPr lvl="1"/>
            <a:r>
              <a:rPr lang="en-US" dirty="0" err="1"/>
              <a:t>Cordotomy</a:t>
            </a:r>
            <a:r>
              <a:rPr lang="en-US" dirty="0"/>
              <a:t> for pain in one limb or unilateral; C1-2 anterior to dentate ligament</a:t>
            </a:r>
          </a:p>
          <a:p>
            <a:pPr lvl="2"/>
            <a:r>
              <a:rPr lang="en-US" dirty="0"/>
              <a:t>Risks: ipsilateral weakness if lesioned posterior to </a:t>
            </a:r>
            <a:r>
              <a:rPr lang="en-US" dirty="0" err="1"/>
              <a:t>dendate</a:t>
            </a:r>
            <a:r>
              <a:rPr lang="en-US" dirty="0"/>
              <a:t>, urinary incontinence, </a:t>
            </a:r>
            <a:r>
              <a:rPr lang="en-US" dirty="0" err="1"/>
              <a:t>ondine’s</a:t>
            </a:r>
            <a:r>
              <a:rPr lang="en-US" dirty="0"/>
              <a:t> curse (avoid bilateral lesion) </a:t>
            </a:r>
          </a:p>
          <a:p>
            <a:pPr lvl="2"/>
            <a:r>
              <a:rPr lang="en-US" dirty="0"/>
              <a:t>Can be done open in thoracic spine for LE pain</a:t>
            </a:r>
          </a:p>
          <a:p>
            <a:pPr lvl="1"/>
            <a:r>
              <a:rPr lang="en-US" dirty="0"/>
              <a:t>Midline myelotomy for bilateral lower extremity pain; open to central canal T10-above conus</a:t>
            </a:r>
          </a:p>
          <a:p>
            <a:pPr lvl="2"/>
            <a:r>
              <a:rPr lang="en-US" dirty="0"/>
              <a:t>Risks: bladder dysfunction</a:t>
            </a:r>
          </a:p>
          <a:p>
            <a:pPr lvl="1"/>
            <a:r>
              <a:rPr lang="en-US" dirty="0" err="1"/>
              <a:t>Cingulotomy</a:t>
            </a:r>
            <a:r>
              <a:rPr lang="en-US" dirty="0"/>
              <a:t>: diffuse pain (rarely used)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5719"/>
          </a:xfrm>
        </p:spPr>
        <p:txBody>
          <a:bodyPr/>
          <a:lstStyle/>
          <a:p>
            <a:r>
              <a:rPr lang="en-US" dirty="0"/>
              <a:t>Other pain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932" y="1691322"/>
            <a:ext cx="8595360" cy="4351337"/>
          </a:xfrm>
        </p:spPr>
        <p:txBody>
          <a:bodyPr/>
          <a:lstStyle/>
          <a:p>
            <a:r>
              <a:rPr lang="en-US" dirty="0"/>
              <a:t>DREZ: for brachial plexus avulsion</a:t>
            </a:r>
          </a:p>
          <a:p>
            <a:pPr lvl="1"/>
            <a:r>
              <a:rPr lang="en-US" dirty="0" err="1"/>
              <a:t>Lamintotomy</a:t>
            </a:r>
            <a:r>
              <a:rPr lang="en-US" dirty="0"/>
              <a:t>, </a:t>
            </a:r>
            <a:r>
              <a:rPr lang="en-US" dirty="0" err="1"/>
              <a:t>dural</a:t>
            </a:r>
            <a:r>
              <a:rPr lang="en-US" dirty="0"/>
              <a:t> opening, identify normal dorsal roots above and below avulsion</a:t>
            </a:r>
          </a:p>
          <a:p>
            <a:pPr lvl="1"/>
            <a:r>
              <a:rPr lang="en-US" dirty="0"/>
              <a:t>Electrode inserted 2mm deep at 45° angle, 75° for 15 sec, repeat every 1mm </a:t>
            </a:r>
          </a:p>
          <a:p>
            <a:pPr lvl="1"/>
            <a:r>
              <a:rPr lang="en-US" dirty="0"/>
              <a:t>Can be used for post-amputation phantom pain</a:t>
            </a:r>
          </a:p>
          <a:p>
            <a:pPr lvl="1"/>
            <a:r>
              <a:rPr lang="en-US" dirty="0"/>
              <a:t>Risks: EDH, CSF leak, ipsilateral weakness</a:t>
            </a:r>
          </a:p>
        </p:txBody>
      </p:sp>
    </p:spTree>
    <p:extLst>
      <p:ext uri="{BB962C8B-B14F-4D97-AF65-F5344CB8AC3E}">
        <p14:creationId xmlns:p14="http://schemas.microsoft.com/office/powerpoint/2010/main" val="390882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0147"/>
          </a:xfrm>
        </p:spPr>
        <p:txBody>
          <a:bodyPr/>
          <a:lstStyle/>
          <a:p>
            <a:r>
              <a:rPr lang="en-US" dirty="0"/>
              <a:t>Spasticity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 from contractures</a:t>
            </a:r>
          </a:p>
          <a:p>
            <a:r>
              <a:rPr lang="en-US" dirty="0"/>
              <a:t>Maximize baclofen oral therapy first</a:t>
            </a:r>
          </a:p>
          <a:p>
            <a:r>
              <a:rPr lang="en-US" dirty="0"/>
              <a:t>For patients with insufficient control w baclofen or dose limited by </a:t>
            </a:r>
            <a:r>
              <a:rPr lang="en-US" dirty="0" err="1"/>
              <a:t>Ses</a:t>
            </a:r>
            <a:endParaRPr lang="en-US" dirty="0"/>
          </a:p>
          <a:p>
            <a:r>
              <a:rPr lang="en-US" dirty="0"/>
              <a:t>Get CT </a:t>
            </a:r>
            <a:r>
              <a:rPr lang="en-US" dirty="0" err="1"/>
              <a:t>myelo</a:t>
            </a:r>
            <a:r>
              <a:rPr lang="en-US" dirty="0"/>
              <a:t> to rule out block</a:t>
            </a:r>
          </a:p>
          <a:p>
            <a:r>
              <a:rPr lang="en-US" dirty="0"/>
              <a:t>Administer </a:t>
            </a:r>
            <a:r>
              <a:rPr lang="en-US" dirty="0" err="1"/>
              <a:t>intrathecal</a:t>
            </a:r>
            <a:r>
              <a:rPr lang="en-US" dirty="0"/>
              <a:t> test dose (50mcg/cc and wait 8-12 hours and re-</a:t>
            </a:r>
            <a:r>
              <a:rPr lang="en-US" dirty="0" err="1"/>
              <a:t>eval</a:t>
            </a:r>
            <a:r>
              <a:rPr lang="en-US" dirty="0"/>
              <a:t>)</a:t>
            </a:r>
          </a:p>
          <a:p>
            <a:r>
              <a:rPr lang="en-US" dirty="0"/>
              <a:t>T9-12 catheter for LE spasticity</a:t>
            </a:r>
          </a:p>
          <a:p>
            <a:r>
              <a:rPr lang="en-US" dirty="0"/>
              <a:t>T3-5 catheter for UE spasticity</a:t>
            </a:r>
          </a:p>
          <a:p>
            <a:r>
              <a:rPr lang="en-US" dirty="0"/>
              <a:t>Warn of baclofen OD or WD symptoms.</a:t>
            </a:r>
          </a:p>
        </p:txBody>
      </p:sp>
    </p:spTree>
    <p:extLst>
      <p:ext uri="{BB962C8B-B14F-4D97-AF65-F5344CB8AC3E}">
        <p14:creationId xmlns:p14="http://schemas.microsoft.com/office/powerpoint/2010/main" val="125046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786" y="63798"/>
            <a:ext cx="8229600" cy="1143000"/>
          </a:xfrm>
        </p:spPr>
        <p:txBody>
          <a:bodyPr/>
          <a:lstStyle/>
          <a:p>
            <a:r>
              <a:rPr lang="en-US" dirty="0"/>
              <a:t>Exam: affected right hand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30769" r="20000" b="43685"/>
          <a:stretch/>
        </p:blipFill>
        <p:spPr bwMode="auto">
          <a:xfrm>
            <a:off x="1676401" y="1295400"/>
            <a:ext cx="88109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1" y="6477000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European Journal of Neurology 2010, 17: 649–660</a:t>
            </a:r>
          </a:p>
        </p:txBody>
      </p:sp>
    </p:spTree>
    <p:extLst>
      <p:ext uri="{BB962C8B-B14F-4D97-AF65-F5344CB8AC3E}">
        <p14:creationId xmlns:p14="http://schemas.microsoft.com/office/powerpoint/2010/main" val="182783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26731" r="31646" b="4062"/>
          <a:stretch/>
        </p:blipFill>
        <p:spPr bwMode="auto">
          <a:xfrm>
            <a:off x="3047999" y="39739"/>
            <a:ext cx="5477163" cy="68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5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96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44 year old woman who, </a:t>
            </a:r>
            <a:r>
              <a:rPr lang="en-US" dirty="0"/>
              <a:t>8 years prior,</a:t>
            </a:r>
            <a:r>
              <a:rPr lang="en-US" dirty="0">
                <a:ea typeface="+mn-ea"/>
                <a:cs typeface="+mn-cs"/>
              </a:rPr>
              <a:t> initially experienced episodes of severe, intermittent sharp, electrical pain in her right jaw.  </a:t>
            </a:r>
          </a:p>
          <a:p>
            <a:pPr>
              <a:defRPr/>
            </a:pPr>
            <a:r>
              <a:rPr lang="en-US" dirty="0"/>
              <a:t>The pain is precipitated by wind, brushing her teeth, and talking.</a:t>
            </a: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/>
              <a:t>Her pain went into remission for periods of months at a time, but would recur more severely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393180"/>
            <a:ext cx="5589109" cy="599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65" y="393180"/>
            <a:ext cx="5429873" cy="60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8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96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70yo man with resting tremor, slowness and stiffness of movements</a:t>
            </a:r>
          </a:p>
          <a:p>
            <a:pPr>
              <a:defRPr/>
            </a:pPr>
            <a:r>
              <a:rPr lang="en-US" dirty="0" err="1"/>
              <a:t>PMHx</a:t>
            </a:r>
            <a:r>
              <a:rPr lang="en-US" dirty="0"/>
              <a:t> Parkinson’s disease, symptoms treated with dopamine replacement, but tremor poorly responsive 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Complains dopamine replacement not as effective as before and stops workin</a:t>
            </a:r>
            <a:r>
              <a:rPr lang="en-US" dirty="0"/>
              <a:t>g suddenly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934200" y="5715000"/>
            <a:ext cx="37338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14773" r="16761" b="7955"/>
          <a:stretch/>
        </p:blipFill>
        <p:spPr>
          <a:xfrm>
            <a:off x="5454502" y="346808"/>
            <a:ext cx="5546596" cy="628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3" y="362063"/>
            <a:ext cx="4819769" cy="62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384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316</TotalTime>
  <Words>1868</Words>
  <Application>Microsoft Macintosh PowerPoint</Application>
  <PresentationFormat>Widescreen</PresentationFormat>
  <Paragraphs>246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Century Schoolbook</vt:lpstr>
      <vt:lpstr>Wingdings 2</vt:lpstr>
      <vt:lpstr>View</vt:lpstr>
      <vt:lpstr>Oral Boards Functional Neurosurgery Cases</vt:lpstr>
      <vt:lpstr>Presentation</vt:lpstr>
      <vt:lpstr>Exam</vt:lpstr>
      <vt:lpstr>Exam: affected right hand</vt:lpstr>
      <vt:lpstr>PowerPoint Presentation</vt:lpstr>
      <vt:lpstr>Presentation</vt:lpstr>
      <vt:lpstr>PowerPoint Presentation</vt:lpstr>
      <vt:lpstr>Presentation</vt:lpstr>
      <vt:lpstr>PowerPoint Presentation</vt:lpstr>
      <vt:lpstr>Presentation</vt:lpstr>
      <vt:lpstr>PowerPoint Presentation</vt:lpstr>
      <vt:lpstr>Details to remember</vt:lpstr>
      <vt:lpstr>CRPS: Criteria</vt:lpstr>
      <vt:lpstr>CRPS: Initial treatment</vt:lpstr>
      <vt:lpstr>CRPS: Surgical Treatment:</vt:lpstr>
      <vt:lpstr>Risks of spinal cord stimulation </vt:lpstr>
      <vt:lpstr> TN: Initial Treatment</vt:lpstr>
      <vt:lpstr>TN: Neurosurgical treatment</vt:lpstr>
      <vt:lpstr>Microvascular decompression </vt:lpstr>
      <vt:lpstr>Percutaneous treatment of TN</vt:lpstr>
      <vt:lpstr>Percutaneous treatment of TN</vt:lpstr>
      <vt:lpstr>Parkinson’s Disease: Medical treatment</vt:lpstr>
      <vt:lpstr>Parkinson’s Disease: Surgical treatment</vt:lpstr>
      <vt:lpstr>Parkinson’s Disease: Surgical treatment</vt:lpstr>
      <vt:lpstr>Essential Tremor: Treatment</vt:lpstr>
      <vt:lpstr>Stimulation-induced effects: STN (Leg Medial within STN) Coord: 12 lat, 3 post, 4 inferior</vt:lpstr>
      <vt:lpstr>Stimulation-induced Effects: ViM (Leg lateral within ViM) 12 lateral (10 from 3rd V), 6 ant to PC, at AC-PC plane</vt:lpstr>
      <vt:lpstr>Stimulation-induced Effects: Gpi  (Leg dorsal-medial within Gpi)  Coord 21 lat, 3 ant, 4 inferior</vt:lpstr>
      <vt:lpstr>Epilepsy </vt:lpstr>
      <vt:lpstr>Cancer pain </vt:lpstr>
      <vt:lpstr>Other pain treatments</vt:lpstr>
      <vt:lpstr>Spasticity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Boards Functional Neurosurgery Cases</dc:title>
  <dc:creator>Ellen Air</dc:creator>
  <cp:lastModifiedBy>Microsoft Office User</cp:lastModifiedBy>
  <cp:revision>32</cp:revision>
  <dcterms:created xsi:type="dcterms:W3CDTF">2015-10-17T17:22:10Z</dcterms:created>
  <dcterms:modified xsi:type="dcterms:W3CDTF">2020-09-05T00:33:41Z</dcterms:modified>
</cp:coreProperties>
</file>