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58" r:id="rId1"/>
  </p:sldMasterIdLst>
  <p:notesMasterIdLst>
    <p:notesMasterId r:id="rId32"/>
  </p:notesMasterIdLst>
  <p:handoutMasterIdLst>
    <p:handoutMasterId r:id="rId33"/>
  </p:handoutMasterIdLst>
  <p:sldIdLst>
    <p:sldId id="288" r:id="rId2"/>
    <p:sldId id="310" r:id="rId3"/>
    <p:sldId id="311" r:id="rId4"/>
    <p:sldId id="315" r:id="rId5"/>
    <p:sldId id="318" r:id="rId6"/>
    <p:sldId id="319" r:id="rId7"/>
    <p:sldId id="320" r:id="rId8"/>
    <p:sldId id="321" r:id="rId9"/>
    <p:sldId id="322" r:id="rId10"/>
    <p:sldId id="323" r:id="rId11"/>
    <p:sldId id="325" r:id="rId12"/>
    <p:sldId id="363" r:id="rId13"/>
    <p:sldId id="364" r:id="rId14"/>
    <p:sldId id="356" r:id="rId15"/>
    <p:sldId id="357" r:id="rId16"/>
    <p:sldId id="360" r:id="rId17"/>
    <p:sldId id="361" r:id="rId18"/>
    <p:sldId id="365" r:id="rId19"/>
    <p:sldId id="293" r:id="rId20"/>
    <p:sldId id="294" r:id="rId21"/>
    <p:sldId id="326" r:id="rId22"/>
    <p:sldId id="295" r:id="rId23"/>
    <p:sldId id="296" r:id="rId24"/>
    <p:sldId id="292" r:id="rId25"/>
    <p:sldId id="297" r:id="rId26"/>
    <p:sldId id="366" r:id="rId27"/>
    <p:sldId id="298" r:id="rId28"/>
    <p:sldId id="367" r:id="rId29"/>
    <p:sldId id="368" r:id="rId30"/>
    <p:sldId id="36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00"/>
    <a:srgbClr val="B42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64" autoAdjust="0"/>
  </p:normalViewPr>
  <p:slideViewPr>
    <p:cSldViewPr>
      <p:cViewPr>
        <p:scale>
          <a:sx n="70" d="100"/>
          <a:sy n="70" d="100"/>
        </p:scale>
        <p:origin x="-5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6587-EAFB-4726-9927-E2A60319FF85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CA# 11009A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0AF96-31E3-4323-B3E2-9B509DF2F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1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1F1FF52-3ECE-514C-AE97-6BBDBD64E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58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1827DE-989B-AA4D-AACD-961A5EC31CB9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9F2386-CEB8-3C40-9ECF-7D9E4B59CDEB}" type="slidenum">
              <a:rPr lang="en-US" sz="1200"/>
              <a:pPr/>
              <a:t>24</a:t>
            </a:fld>
            <a:endParaRPr lang="en-US" sz="1200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05693D-35C2-0A46-9FC8-2D3D2905DE90}" type="slidenum">
              <a:rPr lang="en-US" sz="1200"/>
              <a:pPr/>
              <a:t>25</a:t>
            </a:fld>
            <a:endParaRPr lang="en-US" sz="1200" dirty="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A88C9A-DDE4-A849-8706-4D3EAC49A07E}" type="slidenum">
              <a:rPr lang="en-US" sz="1200"/>
              <a:pPr/>
              <a:t>27</a:t>
            </a:fld>
            <a:endParaRPr lang="en-US" sz="1200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90DE39-8425-2745-BA8A-40D0545E2F52}" type="slidenum">
              <a:rPr lang="en-US" sz="1200"/>
              <a:pPr/>
              <a:t>14</a:t>
            </a:fld>
            <a:endParaRPr lang="en-US" sz="1200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02E60C-7AC7-D44E-AFC5-4213E3C3ED34}" type="slidenum">
              <a:rPr lang="en-US" sz="1200"/>
              <a:pPr/>
              <a:t>15</a:t>
            </a:fld>
            <a:endParaRPr lang="en-US" sz="1200" dirty="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7F9984-ACAE-8747-AFD8-F49FFE3CDB25}" type="slidenum">
              <a:rPr lang="en-US" sz="1200"/>
              <a:pPr/>
              <a:t>16</a:t>
            </a:fld>
            <a:endParaRPr lang="en-US" sz="1200" dirty="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6BC7A0-1518-1645-8EAB-6446054126B8}" type="slidenum">
              <a:rPr lang="en-US" sz="1200"/>
              <a:pPr/>
              <a:t>17</a:t>
            </a:fld>
            <a:endParaRPr lang="en-US" sz="1200" dirty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738703-A58A-FD43-9C72-4CB83710FADA}" type="slidenum">
              <a:rPr lang="en-US" sz="1200"/>
              <a:pPr/>
              <a:t>19</a:t>
            </a:fld>
            <a:endParaRPr lang="en-US" sz="1200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FC4B1F-D7CA-4849-8620-7498ABDFB027}" type="slidenum">
              <a:rPr lang="en-US" sz="1200"/>
              <a:pPr/>
              <a:t>20</a:t>
            </a:fld>
            <a:endParaRPr lang="en-US" sz="1200" dirty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CAA915-7C2D-1442-86DF-8B6F6B333C31}" type="slidenum">
              <a:rPr lang="en-US" sz="1200"/>
              <a:pPr/>
              <a:t>22</a:t>
            </a:fld>
            <a:endParaRPr lang="en-US" sz="1200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F7C014-CDB4-5D45-9D09-05AC04C68DEA}" type="slidenum">
              <a:rPr lang="en-US" sz="1200"/>
              <a:pPr/>
              <a:t>23</a:t>
            </a:fld>
            <a:endParaRPr lang="en-US" sz="1200" dirty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D5DBB-9189-3447-96B7-E45BAACB97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4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00218-7FD7-B646-B611-C88D3EDC2C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0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93B13-1C25-F64D-BAA5-58B44A249C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63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F32B-5158-E648-951B-0EEC5A8FEA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3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91227-78D0-B544-B3DD-6D15763AFF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FDBD1-8660-6147-AB2C-B4CEA8C797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7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68B07-5E78-524F-A2CE-92BDF0E115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72C25-9688-C742-868C-E3F45066BD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7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D8A60-A4EE-0A46-AFBC-E16DD7A69A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4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808AC-0ABA-F149-B17D-253E83A6B4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2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1D1BA-0E73-7A48-86EC-DABB62DA28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1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9A49-F798-0345-95D3-71A0371066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3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CA# 11009A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92FD67-4B68-6444-B0CA-A22BFACD38C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7467600" y="381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1588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9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933" y="304800"/>
            <a:ext cx="7924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Osteotomies for Deformity Correction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06307"/>
            <a:ext cx="5410200" cy="4184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charset="0"/>
              </a:rPr>
              <a:t>Goal </a:t>
            </a:r>
            <a:br>
              <a:rPr lang="en-US" dirty="0">
                <a:latin typeface="Corbel" charset="0"/>
              </a:rPr>
            </a:br>
            <a:r>
              <a:rPr lang="en-US" sz="3200" dirty="0">
                <a:latin typeface="Corbel" charset="0"/>
              </a:rPr>
              <a:t>If Hyperkyphotic (TK &gt;40)</a:t>
            </a:r>
            <a:endParaRPr lang="en-US" dirty="0">
              <a:latin typeface="Corbe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 smtClean="0"/>
              <a:t>LL&lt;45 – TK –PI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2000" dirty="0" smtClean="0"/>
              <a:t>Bridwell et al.  Spine 34:8 2009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i="1" u="sng" dirty="0">
                <a:latin typeface="Corbel" charset="0"/>
              </a:rPr>
              <a:t>Type of Osteotomy</a:t>
            </a:r>
          </a:p>
        </p:txBody>
      </p:sp>
      <p:sp>
        <p:nvSpPr>
          <p:cNvPr id="35842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6388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Corbel" charset="0"/>
              </a:rPr>
              <a:t>Posterior column:  Smith </a:t>
            </a:r>
            <a:r>
              <a:rPr lang="en-US" sz="2800" dirty="0">
                <a:solidFill>
                  <a:srgbClr val="FF0000"/>
                </a:solidFill>
                <a:latin typeface="Corbel" charset="0"/>
              </a:rPr>
              <a:t>Peterson </a:t>
            </a:r>
            <a:r>
              <a:rPr lang="en-US" sz="2800" dirty="0" smtClean="0">
                <a:solidFill>
                  <a:srgbClr val="FF0000"/>
                </a:solidFill>
                <a:latin typeface="Corbel" charset="0"/>
              </a:rPr>
              <a:t>/Ponte</a:t>
            </a:r>
            <a:endParaRPr lang="en-US" sz="2800" dirty="0">
              <a:solidFill>
                <a:srgbClr val="FF0000"/>
              </a:solidFill>
              <a:latin typeface="Corbel" charset="0"/>
            </a:endParaRPr>
          </a:p>
          <a:p>
            <a:pPr lvl="1"/>
            <a:r>
              <a:rPr lang="en-US" sz="2400" dirty="0">
                <a:latin typeface="Corbel" charset="0"/>
              </a:rPr>
              <a:t>(mobile disc) – 5 to 15 deg.</a:t>
            </a:r>
          </a:p>
          <a:p>
            <a:pPr lvl="1"/>
            <a:r>
              <a:rPr lang="en-US" sz="2400" dirty="0">
                <a:latin typeface="Corbel" charset="0"/>
              </a:rPr>
              <a:t>(Ankylosing sp) – 20 to 35 deg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orbel" charset="0"/>
              </a:rPr>
              <a:t>3 column: PSO/ BDBO</a:t>
            </a:r>
            <a:r>
              <a:rPr lang="en-US" sz="2800" dirty="0" smtClean="0">
                <a:latin typeface="Corbel" charset="0"/>
              </a:rPr>
              <a:t> /– </a:t>
            </a:r>
            <a:r>
              <a:rPr lang="en-US" sz="2800" dirty="0">
                <a:latin typeface="Corbel" charset="0"/>
              </a:rPr>
              <a:t>25 to 40 degree</a:t>
            </a:r>
          </a:p>
          <a:p>
            <a:pPr lvl="1"/>
            <a:r>
              <a:rPr lang="en-US" dirty="0" smtClean="0">
                <a:latin typeface="Corbel" charset="0"/>
              </a:rPr>
              <a:t>Sagittal/Biplanes</a:t>
            </a:r>
            <a:r>
              <a:rPr lang="en-US" dirty="0">
                <a:latin typeface="Corbel" charset="0"/>
              </a:rPr>
              <a:t>/</a:t>
            </a:r>
            <a:r>
              <a:rPr lang="en-US" dirty="0" smtClean="0">
                <a:latin typeface="Corbel" charset="0"/>
              </a:rPr>
              <a:t>Triplanes</a:t>
            </a:r>
            <a:endParaRPr lang="en-US" dirty="0">
              <a:latin typeface="Corbel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rbel" charset="0"/>
              </a:rPr>
              <a:t>VCR</a:t>
            </a:r>
            <a:r>
              <a:rPr lang="en-US" sz="2800" dirty="0">
                <a:latin typeface="Corbel" charset="0"/>
              </a:rPr>
              <a:t> – 40 to 60 degree</a:t>
            </a:r>
          </a:p>
          <a:p>
            <a:r>
              <a:rPr lang="en-US" sz="2800" dirty="0">
                <a:solidFill>
                  <a:srgbClr val="FF0000"/>
                </a:solidFill>
                <a:latin typeface="Corbel" charset="0"/>
              </a:rPr>
              <a:t>Anterior/posterior </a:t>
            </a:r>
            <a:r>
              <a:rPr lang="en-US" sz="2800" dirty="0" smtClean="0">
                <a:solidFill>
                  <a:srgbClr val="FF0000"/>
                </a:solidFill>
                <a:latin typeface="Corbel" charset="0"/>
              </a:rPr>
              <a:t>: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orbel" charset="0"/>
              </a:rPr>
              <a:t> </a:t>
            </a:r>
            <a:r>
              <a:rPr lang="en-US" sz="2400" dirty="0" smtClean="0">
                <a:latin typeface="Corbel" charset="0"/>
              </a:rPr>
              <a:t>Disc (10 </a:t>
            </a:r>
            <a:r>
              <a:rPr lang="en-US" sz="2400" dirty="0">
                <a:latin typeface="Corbel" charset="0"/>
              </a:rPr>
              <a:t>to 25 </a:t>
            </a:r>
            <a:r>
              <a:rPr lang="en-US" sz="2400" dirty="0" smtClean="0">
                <a:latin typeface="Corbel" charset="0"/>
              </a:rPr>
              <a:t>degree ; body (40 to 60 degree)</a:t>
            </a:r>
            <a:endParaRPr lang="en-US" sz="2400" dirty="0">
              <a:latin typeface="Corbe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Ponte Osteotomy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5995" r="-75995"/>
          <a:stretch>
            <a:fillRect/>
          </a:stretch>
        </p:blipFill>
        <p:spPr>
          <a:xfrm>
            <a:off x="-2362200" y="1371600"/>
            <a:ext cx="8645769" cy="449580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-206267" r="-206267"/>
          <a:stretch>
            <a:fillRect/>
          </a:stretch>
        </p:blipFill>
        <p:spPr>
          <a:xfrm>
            <a:off x="1066800" y="1295400"/>
            <a:ext cx="9085385" cy="472440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 l="-237618" r="-237618"/>
          <a:stretch>
            <a:fillRect/>
          </a:stretch>
        </p:blipFill>
        <p:spPr>
          <a:xfrm>
            <a:off x="4191000" y="1447800"/>
            <a:ext cx="8353425" cy="4648200"/>
          </a:xfrm>
        </p:spPr>
      </p:pic>
      <p:sp>
        <p:nvSpPr>
          <p:cNvPr id="18" name="Rectangle 17"/>
          <p:cNvSpPr/>
          <p:nvPr/>
        </p:nvSpPr>
        <p:spPr>
          <a:xfrm>
            <a:off x="854074" y="703174"/>
            <a:ext cx="646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prstClr val="white"/>
                </a:solidFill>
              </a:rPr>
              <a:t>(</a:t>
            </a:r>
            <a:r>
              <a:rPr lang="cs-CZ" dirty="0">
                <a:solidFill>
                  <a:prstClr val="white"/>
                </a:solidFill>
              </a:rPr>
              <a:t>J Spinal Disord Tech </a:t>
            </a:r>
            <a:r>
              <a:rPr lang="cs-CZ" b="1" dirty="0">
                <a:solidFill>
                  <a:prstClr val="white"/>
                </a:solidFill>
              </a:rPr>
              <a:t>2007;20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PONTE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10104" b="10104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2133600" y="62484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Spine 2011 ; 36 : E1086 – E1092</a:t>
            </a:r>
          </a:p>
        </p:txBody>
      </p:sp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8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 Smith Petersen Osteotomy - mobile disc</a:t>
            </a:r>
          </a:p>
        </p:txBody>
      </p:sp>
      <p:pic>
        <p:nvPicPr>
          <p:cNvPr id="103431" name="Picture 7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2" b="23572"/>
          <a:stretch/>
        </p:blipFill>
        <p:spPr>
          <a:xfrm>
            <a:off x="1524000" y="1600200"/>
            <a:ext cx="6400800" cy="3328416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orbel" charset="0"/>
              </a:rPr>
              <a:t>Smith Peterson </a:t>
            </a:r>
            <a:r>
              <a:rPr lang="en-US" dirty="0" smtClean="0">
                <a:latin typeface="Corbel" charset="0"/>
              </a:rPr>
              <a:t>Osteotomy</a:t>
            </a:r>
            <a:endParaRPr lang="en-US" dirty="0">
              <a:latin typeface="Corbel" charset="0"/>
            </a:endParaRPr>
          </a:p>
        </p:txBody>
      </p:sp>
      <p:pic>
        <p:nvPicPr>
          <p:cNvPr id="102407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2255697" cy="5791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2408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743200" y="1143000"/>
            <a:ext cx="1676400" cy="56070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240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4662" y="1066800"/>
            <a:ext cx="2065338" cy="5791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2600" y="990600"/>
            <a:ext cx="381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SPO:  Ankylosing Spondylitis</a:t>
            </a:r>
            <a:br>
              <a:rPr lang="en-US" dirty="0" smtClean="0">
                <a:ea typeface="+mj-ea"/>
                <a:cs typeface="+mj-cs"/>
              </a:rPr>
            </a:b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104458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 b="13458"/>
          <a:stretch/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  Smith Petersen Osteotomy</a:t>
            </a:r>
          </a:p>
        </p:txBody>
      </p:sp>
      <p:pic>
        <p:nvPicPr>
          <p:cNvPr id="10547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2914650" cy="5257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  <p:pic>
        <p:nvPicPr>
          <p:cNvPr id="105480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2" b="34662"/>
          <a:stretch>
            <a:fillRect/>
          </a:stretch>
        </p:blipFill>
        <p:spPr>
          <a:xfrm>
            <a:off x="3581400" y="1752600"/>
            <a:ext cx="3810000" cy="1981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05100"/>
            <a:ext cx="4343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PSO VS SPO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3735388" cy="639762"/>
          </a:xfrm>
        </p:spPr>
        <p:txBody>
          <a:bodyPr/>
          <a:lstStyle/>
          <a:p>
            <a:pPr algn="ctr"/>
            <a:r>
              <a:rPr lang="en-US" dirty="0" smtClean="0"/>
              <a:t>PEDICLE SUBTRACTION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163" b="6163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SMITH PETERSON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3435" r="13435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PSO - Bony resection</a:t>
            </a:r>
          </a:p>
        </p:txBody>
      </p:sp>
      <p:pic>
        <p:nvPicPr>
          <p:cNvPr id="98312" name="Picture 8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1" b="39991"/>
          <a:stretch/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8311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2198688" cy="5486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237648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/>
          <a:stretch>
            <a:fillRect/>
          </a:stretch>
        </p:blipFill>
        <p:spPr bwMode="auto">
          <a:xfrm>
            <a:off x="6781800" y="2133600"/>
            <a:ext cx="23622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CONCEPT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600" dirty="0" smtClean="0">
                <a:ea typeface="+mj-ea"/>
                <a:cs typeface="+mj-cs"/>
              </a:rPr>
              <a:t>BALANCED SPINE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" name="Smiley Face 5"/>
          <p:cNvSpPr/>
          <p:nvPr/>
        </p:nvSpPr>
        <p:spPr bwMode="auto">
          <a:xfrm>
            <a:off x="1752600" y="2057400"/>
            <a:ext cx="822325" cy="822325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1219200" y="2743200"/>
            <a:ext cx="1946275" cy="822325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2" name="Merge 11"/>
          <p:cNvSpPr/>
          <p:nvPr/>
        </p:nvSpPr>
        <p:spPr bwMode="auto">
          <a:xfrm>
            <a:off x="1752600" y="3429000"/>
            <a:ext cx="822325" cy="1724025"/>
          </a:xfrm>
          <a:prstGeom prst="flowChartMerg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4" name="Down Arrow Callout 13"/>
          <p:cNvSpPr/>
          <p:nvPr/>
        </p:nvSpPr>
        <p:spPr bwMode="auto">
          <a:xfrm>
            <a:off x="1752600" y="5105400"/>
            <a:ext cx="822325" cy="822325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0" name="Smiley Face 19"/>
          <p:cNvSpPr>
            <a:spLocks noChangeAspect="1"/>
          </p:cNvSpPr>
          <p:nvPr/>
        </p:nvSpPr>
        <p:spPr bwMode="auto">
          <a:xfrm>
            <a:off x="4038600" y="2209800"/>
            <a:ext cx="822960" cy="82296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bliqueTopRight"/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1" name="Minus 20"/>
          <p:cNvSpPr/>
          <p:nvPr/>
        </p:nvSpPr>
        <p:spPr bwMode="auto">
          <a:xfrm>
            <a:off x="3505200" y="2819400"/>
            <a:ext cx="1946275" cy="822325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3" name="Down Arrow Callout 22"/>
          <p:cNvSpPr>
            <a:spLocks noChangeAspect="1"/>
          </p:cNvSpPr>
          <p:nvPr/>
        </p:nvSpPr>
        <p:spPr bwMode="auto">
          <a:xfrm>
            <a:off x="4038600" y="5181600"/>
            <a:ext cx="822960" cy="822960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bliqueTopRight"/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4" name="Freeform 23"/>
          <p:cNvSpPr>
            <a:spLocks noChangeAspect="1"/>
          </p:cNvSpPr>
          <p:nvPr/>
        </p:nvSpPr>
        <p:spPr>
          <a:xfrm>
            <a:off x="3962400" y="3352800"/>
            <a:ext cx="1072588" cy="1741311"/>
          </a:xfrm>
          <a:custGeom>
            <a:avLst/>
            <a:gdLst>
              <a:gd name="connsiteX0" fmla="*/ 691445 w 1072588"/>
              <a:gd name="connsiteY0" fmla="*/ 0 h 1735667"/>
              <a:gd name="connsiteX1" fmla="*/ 479778 w 1072588"/>
              <a:gd name="connsiteY1" fmla="*/ 84667 h 1735667"/>
              <a:gd name="connsiteX2" fmla="*/ 395112 w 1072588"/>
              <a:gd name="connsiteY2" fmla="*/ 127000 h 1735667"/>
              <a:gd name="connsiteX3" fmla="*/ 324556 w 1072588"/>
              <a:gd name="connsiteY3" fmla="*/ 155223 h 1735667"/>
              <a:gd name="connsiteX4" fmla="*/ 268112 w 1072588"/>
              <a:gd name="connsiteY4" fmla="*/ 183445 h 1735667"/>
              <a:gd name="connsiteX5" fmla="*/ 127000 w 1072588"/>
              <a:gd name="connsiteY5" fmla="*/ 239889 h 1735667"/>
              <a:gd name="connsiteX6" fmla="*/ 98778 w 1072588"/>
              <a:gd name="connsiteY6" fmla="*/ 268112 h 1735667"/>
              <a:gd name="connsiteX7" fmla="*/ 56445 w 1072588"/>
              <a:gd name="connsiteY7" fmla="*/ 296334 h 1735667"/>
              <a:gd name="connsiteX8" fmla="*/ 0 w 1072588"/>
              <a:gd name="connsiteY8" fmla="*/ 381000 h 1735667"/>
              <a:gd name="connsiteX9" fmla="*/ 14112 w 1072588"/>
              <a:gd name="connsiteY9" fmla="*/ 536223 h 1735667"/>
              <a:gd name="connsiteX10" fmla="*/ 70556 w 1072588"/>
              <a:gd name="connsiteY10" fmla="*/ 592667 h 1735667"/>
              <a:gd name="connsiteX11" fmla="*/ 225778 w 1072588"/>
              <a:gd name="connsiteY11" fmla="*/ 663223 h 1735667"/>
              <a:gd name="connsiteX12" fmla="*/ 296334 w 1072588"/>
              <a:gd name="connsiteY12" fmla="*/ 705556 h 1735667"/>
              <a:gd name="connsiteX13" fmla="*/ 366889 w 1072588"/>
              <a:gd name="connsiteY13" fmla="*/ 733778 h 1735667"/>
              <a:gd name="connsiteX14" fmla="*/ 437445 w 1072588"/>
              <a:gd name="connsiteY14" fmla="*/ 776112 h 1735667"/>
              <a:gd name="connsiteX15" fmla="*/ 522112 w 1072588"/>
              <a:gd name="connsiteY15" fmla="*/ 804334 h 1735667"/>
              <a:gd name="connsiteX16" fmla="*/ 719667 w 1072588"/>
              <a:gd name="connsiteY16" fmla="*/ 945445 h 1735667"/>
              <a:gd name="connsiteX17" fmla="*/ 818445 w 1072588"/>
              <a:gd name="connsiteY17" fmla="*/ 1001889 h 1735667"/>
              <a:gd name="connsiteX18" fmla="*/ 903112 w 1072588"/>
              <a:gd name="connsiteY18" fmla="*/ 1100667 h 1735667"/>
              <a:gd name="connsiteX19" fmla="*/ 959556 w 1072588"/>
              <a:gd name="connsiteY19" fmla="*/ 1185334 h 1735667"/>
              <a:gd name="connsiteX20" fmla="*/ 1016000 w 1072588"/>
              <a:gd name="connsiteY20" fmla="*/ 1270000 h 1735667"/>
              <a:gd name="connsiteX21" fmla="*/ 1044223 w 1072588"/>
              <a:gd name="connsiteY21" fmla="*/ 1312334 h 1735667"/>
              <a:gd name="connsiteX22" fmla="*/ 1072445 w 1072588"/>
              <a:gd name="connsiteY22" fmla="*/ 1439334 h 1735667"/>
              <a:gd name="connsiteX23" fmla="*/ 959556 w 1072588"/>
              <a:gd name="connsiteY23" fmla="*/ 1566334 h 1735667"/>
              <a:gd name="connsiteX24" fmla="*/ 889000 w 1072588"/>
              <a:gd name="connsiteY24" fmla="*/ 1594556 h 1735667"/>
              <a:gd name="connsiteX25" fmla="*/ 790223 w 1072588"/>
              <a:gd name="connsiteY25" fmla="*/ 1636889 h 1735667"/>
              <a:gd name="connsiteX26" fmla="*/ 762000 w 1072588"/>
              <a:gd name="connsiteY26" fmla="*/ 1665112 h 1735667"/>
              <a:gd name="connsiteX27" fmla="*/ 719667 w 1072588"/>
              <a:gd name="connsiteY27" fmla="*/ 1679223 h 1735667"/>
              <a:gd name="connsiteX28" fmla="*/ 663223 w 1072588"/>
              <a:gd name="connsiteY28" fmla="*/ 1735667 h 173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2588" h="1735667">
                <a:moveTo>
                  <a:pt x="691445" y="0"/>
                </a:moveTo>
                <a:cubicBezTo>
                  <a:pt x="603027" y="33157"/>
                  <a:pt x="563786" y="45894"/>
                  <a:pt x="479778" y="84667"/>
                </a:cubicBezTo>
                <a:cubicBezTo>
                  <a:pt x="451129" y="97890"/>
                  <a:pt x="423837" y="113943"/>
                  <a:pt x="395112" y="127000"/>
                </a:cubicBezTo>
                <a:cubicBezTo>
                  <a:pt x="372052" y="137482"/>
                  <a:pt x="347703" y="144935"/>
                  <a:pt x="324556" y="155223"/>
                </a:cubicBezTo>
                <a:cubicBezTo>
                  <a:pt x="305334" y="163766"/>
                  <a:pt x="287643" y="175633"/>
                  <a:pt x="268112" y="183445"/>
                </a:cubicBezTo>
                <a:cubicBezTo>
                  <a:pt x="93735" y="253195"/>
                  <a:pt x="259377" y="173702"/>
                  <a:pt x="127000" y="239889"/>
                </a:cubicBezTo>
                <a:cubicBezTo>
                  <a:pt x="117593" y="249297"/>
                  <a:pt x="109167" y="259801"/>
                  <a:pt x="98778" y="268112"/>
                </a:cubicBezTo>
                <a:cubicBezTo>
                  <a:pt x="85535" y="278707"/>
                  <a:pt x="67613" y="283571"/>
                  <a:pt x="56445" y="296334"/>
                </a:cubicBezTo>
                <a:cubicBezTo>
                  <a:pt x="34109" y="321860"/>
                  <a:pt x="0" y="381000"/>
                  <a:pt x="0" y="381000"/>
                </a:cubicBezTo>
                <a:cubicBezTo>
                  <a:pt x="4704" y="432741"/>
                  <a:pt x="-2317" y="486935"/>
                  <a:pt x="14112" y="536223"/>
                </a:cubicBezTo>
                <a:cubicBezTo>
                  <a:pt x="22526" y="561466"/>
                  <a:pt x="48758" y="577408"/>
                  <a:pt x="70556" y="592667"/>
                </a:cubicBezTo>
                <a:cubicBezTo>
                  <a:pt x="132739" y="636195"/>
                  <a:pt x="162164" y="631416"/>
                  <a:pt x="225778" y="663223"/>
                </a:cubicBezTo>
                <a:cubicBezTo>
                  <a:pt x="250310" y="675489"/>
                  <a:pt x="271802" y="693290"/>
                  <a:pt x="296334" y="705556"/>
                </a:cubicBezTo>
                <a:cubicBezTo>
                  <a:pt x="318990" y="716884"/>
                  <a:pt x="344233" y="722450"/>
                  <a:pt x="366889" y="733778"/>
                </a:cubicBezTo>
                <a:cubicBezTo>
                  <a:pt x="391421" y="746044"/>
                  <a:pt x="412476" y="764762"/>
                  <a:pt x="437445" y="776112"/>
                </a:cubicBezTo>
                <a:cubicBezTo>
                  <a:pt x="464527" y="788422"/>
                  <a:pt x="495030" y="792024"/>
                  <a:pt x="522112" y="804334"/>
                </a:cubicBezTo>
                <a:cubicBezTo>
                  <a:pt x="627833" y="852389"/>
                  <a:pt x="592178" y="872595"/>
                  <a:pt x="719667" y="945445"/>
                </a:cubicBezTo>
                <a:lnTo>
                  <a:pt x="818445" y="1001889"/>
                </a:lnTo>
                <a:cubicBezTo>
                  <a:pt x="905043" y="1131789"/>
                  <a:pt x="766243" y="929582"/>
                  <a:pt x="903112" y="1100667"/>
                </a:cubicBezTo>
                <a:cubicBezTo>
                  <a:pt x="924301" y="1127153"/>
                  <a:pt x="940741" y="1157112"/>
                  <a:pt x="959556" y="1185334"/>
                </a:cubicBezTo>
                <a:lnTo>
                  <a:pt x="1016000" y="1270000"/>
                </a:lnTo>
                <a:lnTo>
                  <a:pt x="1044223" y="1312334"/>
                </a:lnTo>
                <a:cubicBezTo>
                  <a:pt x="1047776" y="1326546"/>
                  <a:pt x="1074782" y="1430766"/>
                  <a:pt x="1072445" y="1439334"/>
                </a:cubicBezTo>
                <a:cubicBezTo>
                  <a:pt x="1058884" y="1489056"/>
                  <a:pt x="1004354" y="1541446"/>
                  <a:pt x="959556" y="1566334"/>
                </a:cubicBezTo>
                <a:cubicBezTo>
                  <a:pt x="937413" y="1578636"/>
                  <a:pt x="912147" y="1584268"/>
                  <a:pt x="889000" y="1594556"/>
                </a:cubicBezTo>
                <a:cubicBezTo>
                  <a:pt x="784375" y="1641056"/>
                  <a:pt x="877174" y="1607905"/>
                  <a:pt x="790223" y="1636889"/>
                </a:cubicBezTo>
                <a:cubicBezTo>
                  <a:pt x="780815" y="1646297"/>
                  <a:pt x="773408" y="1658267"/>
                  <a:pt x="762000" y="1665112"/>
                </a:cubicBezTo>
                <a:cubicBezTo>
                  <a:pt x="749245" y="1672765"/>
                  <a:pt x="731282" y="1669931"/>
                  <a:pt x="719667" y="1679223"/>
                </a:cubicBezTo>
                <a:cubicBezTo>
                  <a:pt x="606146" y="1770039"/>
                  <a:pt x="755896" y="1689331"/>
                  <a:pt x="663223" y="1735667"/>
                </a:cubicBezTo>
              </a:path>
            </a:pathLst>
          </a:custGeom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4419600" y="3733800"/>
            <a:ext cx="804659" cy="1481666"/>
          </a:xfrm>
          <a:custGeom>
            <a:avLst/>
            <a:gdLst>
              <a:gd name="connsiteX0" fmla="*/ 155309 w 804659"/>
              <a:gd name="connsiteY0" fmla="*/ 0 h 1481666"/>
              <a:gd name="connsiteX1" fmla="*/ 112976 w 804659"/>
              <a:gd name="connsiteY1" fmla="*/ 155222 h 1481666"/>
              <a:gd name="connsiteX2" fmla="*/ 84754 w 804659"/>
              <a:gd name="connsiteY2" fmla="*/ 197555 h 1481666"/>
              <a:gd name="connsiteX3" fmla="*/ 70643 w 804659"/>
              <a:gd name="connsiteY3" fmla="*/ 239888 h 1481666"/>
              <a:gd name="connsiteX4" fmla="*/ 42420 w 804659"/>
              <a:gd name="connsiteY4" fmla="*/ 296333 h 1481666"/>
              <a:gd name="connsiteX5" fmla="*/ 28309 w 804659"/>
              <a:gd name="connsiteY5" fmla="*/ 352777 h 1481666"/>
              <a:gd name="connsiteX6" fmla="*/ 87 w 804659"/>
              <a:gd name="connsiteY6" fmla="*/ 395111 h 1481666"/>
              <a:gd name="connsiteX7" fmla="*/ 127087 w 804659"/>
              <a:gd name="connsiteY7" fmla="*/ 508000 h 1481666"/>
              <a:gd name="connsiteX8" fmla="*/ 169420 w 804659"/>
              <a:gd name="connsiteY8" fmla="*/ 522111 h 1481666"/>
              <a:gd name="connsiteX9" fmla="*/ 254087 w 804659"/>
              <a:gd name="connsiteY9" fmla="*/ 536222 h 1481666"/>
              <a:gd name="connsiteX10" fmla="*/ 381087 w 804659"/>
              <a:gd name="connsiteY10" fmla="*/ 649111 h 1481666"/>
              <a:gd name="connsiteX11" fmla="*/ 451643 w 804659"/>
              <a:gd name="connsiteY11" fmla="*/ 747888 h 1481666"/>
              <a:gd name="connsiteX12" fmla="*/ 550420 w 804659"/>
              <a:gd name="connsiteY12" fmla="*/ 818444 h 1481666"/>
              <a:gd name="connsiteX13" fmla="*/ 620976 w 804659"/>
              <a:gd name="connsiteY13" fmla="*/ 889000 h 1481666"/>
              <a:gd name="connsiteX14" fmla="*/ 733865 w 804659"/>
              <a:gd name="connsiteY14" fmla="*/ 917222 h 1481666"/>
              <a:gd name="connsiteX15" fmla="*/ 790309 w 804659"/>
              <a:gd name="connsiteY15" fmla="*/ 889000 h 1481666"/>
              <a:gd name="connsiteX16" fmla="*/ 804420 w 804659"/>
              <a:gd name="connsiteY16" fmla="*/ 931333 h 1481666"/>
              <a:gd name="connsiteX17" fmla="*/ 776198 w 804659"/>
              <a:gd name="connsiteY17" fmla="*/ 1157111 h 1481666"/>
              <a:gd name="connsiteX18" fmla="*/ 705643 w 804659"/>
              <a:gd name="connsiteY18" fmla="*/ 1241777 h 1481666"/>
              <a:gd name="connsiteX19" fmla="*/ 606865 w 804659"/>
              <a:gd name="connsiteY19" fmla="*/ 1340555 h 1481666"/>
              <a:gd name="connsiteX20" fmla="*/ 564531 w 804659"/>
              <a:gd name="connsiteY20" fmla="*/ 1382888 h 1481666"/>
              <a:gd name="connsiteX21" fmla="*/ 522198 w 804659"/>
              <a:gd name="connsiteY21" fmla="*/ 1411111 h 1481666"/>
              <a:gd name="connsiteX22" fmla="*/ 465754 w 804659"/>
              <a:gd name="connsiteY22" fmla="*/ 1481666 h 148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04659" h="1481666">
                <a:moveTo>
                  <a:pt x="155309" y="0"/>
                </a:moveTo>
                <a:cubicBezTo>
                  <a:pt x="141198" y="51741"/>
                  <a:pt x="131014" y="104716"/>
                  <a:pt x="112976" y="155222"/>
                </a:cubicBezTo>
                <a:cubicBezTo>
                  <a:pt x="107272" y="171193"/>
                  <a:pt x="92338" y="182386"/>
                  <a:pt x="84754" y="197555"/>
                </a:cubicBezTo>
                <a:cubicBezTo>
                  <a:pt x="78102" y="210859"/>
                  <a:pt x="76502" y="226216"/>
                  <a:pt x="70643" y="239888"/>
                </a:cubicBezTo>
                <a:cubicBezTo>
                  <a:pt x="62356" y="259223"/>
                  <a:pt x="51828" y="277518"/>
                  <a:pt x="42420" y="296333"/>
                </a:cubicBezTo>
                <a:cubicBezTo>
                  <a:pt x="37716" y="315148"/>
                  <a:pt x="35948" y="334951"/>
                  <a:pt x="28309" y="352777"/>
                </a:cubicBezTo>
                <a:cubicBezTo>
                  <a:pt x="21628" y="368365"/>
                  <a:pt x="-1601" y="378236"/>
                  <a:pt x="87" y="395111"/>
                </a:cubicBezTo>
                <a:cubicBezTo>
                  <a:pt x="12514" y="519382"/>
                  <a:pt x="39974" y="488641"/>
                  <a:pt x="127087" y="508000"/>
                </a:cubicBezTo>
                <a:cubicBezTo>
                  <a:pt x="141607" y="511227"/>
                  <a:pt x="154900" y="518884"/>
                  <a:pt x="169420" y="522111"/>
                </a:cubicBezTo>
                <a:cubicBezTo>
                  <a:pt x="197350" y="528318"/>
                  <a:pt x="225865" y="531518"/>
                  <a:pt x="254087" y="536222"/>
                </a:cubicBezTo>
                <a:cubicBezTo>
                  <a:pt x="296420" y="573852"/>
                  <a:pt x="342440" y="607704"/>
                  <a:pt x="381087" y="649111"/>
                </a:cubicBezTo>
                <a:cubicBezTo>
                  <a:pt x="408695" y="678691"/>
                  <a:pt x="423032" y="719277"/>
                  <a:pt x="451643" y="747888"/>
                </a:cubicBezTo>
                <a:cubicBezTo>
                  <a:pt x="480254" y="776499"/>
                  <a:pt x="519336" y="792540"/>
                  <a:pt x="550420" y="818444"/>
                </a:cubicBezTo>
                <a:cubicBezTo>
                  <a:pt x="575971" y="839737"/>
                  <a:pt x="591691" y="873231"/>
                  <a:pt x="620976" y="889000"/>
                </a:cubicBezTo>
                <a:cubicBezTo>
                  <a:pt x="655128" y="907389"/>
                  <a:pt x="696235" y="907815"/>
                  <a:pt x="733865" y="917222"/>
                </a:cubicBezTo>
                <a:cubicBezTo>
                  <a:pt x="752680" y="907815"/>
                  <a:pt x="769682" y="884875"/>
                  <a:pt x="790309" y="889000"/>
                </a:cubicBezTo>
                <a:cubicBezTo>
                  <a:pt x="804894" y="891917"/>
                  <a:pt x="805202" y="916479"/>
                  <a:pt x="804420" y="931333"/>
                </a:cubicBezTo>
                <a:cubicBezTo>
                  <a:pt x="800434" y="1007073"/>
                  <a:pt x="799194" y="1084836"/>
                  <a:pt x="776198" y="1157111"/>
                </a:cubicBezTo>
                <a:cubicBezTo>
                  <a:pt x="765059" y="1192118"/>
                  <a:pt x="730561" y="1214783"/>
                  <a:pt x="705643" y="1241777"/>
                </a:cubicBezTo>
                <a:cubicBezTo>
                  <a:pt x="674059" y="1275993"/>
                  <a:pt x="639791" y="1307629"/>
                  <a:pt x="606865" y="1340555"/>
                </a:cubicBezTo>
                <a:cubicBezTo>
                  <a:pt x="592754" y="1354666"/>
                  <a:pt x="581135" y="1371818"/>
                  <a:pt x="564531" y="1382888"/>
                </a:cubicBezTo>
                <a:lnTo>
                  <a:pt x="522198" y="1411111"/>
                </a:lnTo>
                <a:cubicBezTo>
                  <a:pt x="486596" y="1464514"/>
                  <a:pt x="505968" y="1441452"/>
                  <a:pt x="465754" y="1481666"/>
                </a:cubicBezTo>
              </a:path>
            </a:pathLst>
          </a:custGeom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>
            <a:spLocks noChangeAspect="1"/>
          </p:cNvSpPr>
          <p:nvPr/>
        </p:nvSpPr>
        <p:spPr>
          <a:xfrm>
            <a:off x="4114800" y="3962400"/>
            <a:ext cx="878314" cy="818444"/>
          </a:xfrm>
          <a:custGeom>
            <a:avLst/>
            <a:gdLst>
              <a:gd name="connsiteX0" fmla="*/ 878314 w 878314"/>
              <a:gd name="connsiteY0" fmla="*/ 0 h 451592"/>
              <a:gd name="connsiteX1" fmla="*/ 3425 w 878314"/>
              <a:gd name="connsiteY1" fmla="*/ 437444 h 451592"/>
              <a:gd name="connsiteX2" fmla="*/ 553758 w 878314"/>
              <a:gd name="connsiteY2" fmla="*/ 352777 h 45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14" h="451592">
                <a:moveTo>
                  <a:pt x="878314" y="0"/>
                </a:moveTo>
                <a:cubicBezTo>
                  <a:pt x="467916" y="189324"/>
                  <a:pt x="57518" y="378648"/>
                  <a:pt x="3425" y="437444"/>
                </a:cubicBezTo>
                <a:cubicBezTo>
                  <a:pt x="-50668" y="496240"/>
                  <a:pt x="553758" y="352777"/>
                  <a:pt x="553758" y="352777"/>
                </a:cubicBezTo>
              </a:path>
            </a:pathLst>
          </a:custGeom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Freeform 51"/>
          <p:cNvSpPr>
            <a:spLocks noChangeAspect="1"/>
          </p:cNvSpPr>
          <p:nvPr/>
        </p:nvSpPr>
        <p:spPr>
          <a:xfrm>
            <a:off x="3739444" y="3400778"/>
            <a:ext cx="1594556" cy="1628422"/>
          </a:xfrm>
          <a:custGeom>
            <a:avLst/>
            <a:gdLst>
              <a:gd name="connsiteX0" fmla="*/ 592667 w 592667"/>
              <a:gd name="connsiteY0" fmla="*/ 0 h 508000"/>
              <a:gd name="connsiteX1" fmla="*/ 451556 w 592667"/>
              <a:gd name="connsiteY1" fmla="*/ 28222 h 508000"/>
              <a:gd name="connsiteX2" fmla="*/ 395112 w 592667"/>
              <a:gd name="connsiteY2" fmla="*/ 56444 h 508000"/>
              <a:gd name="connsiteX3" fmla="*/ 352778 w 592667"/>
              <a:gd name="connsiteY3" fmla="*/ 84666 h 508000"/>
              <a:gd name="connsiteX4" fmla="*/ 296334 w 592667"/>
              <a:gd name="connsiteY4" fmla="*/ 98778 h 508000"/>
              <a:gd name="connsiteX5" fmla="*/ 211667 w 592667"/>
              <a:gd name="connsiteY5" fmla="*/ 169333 h 508000"/>
              <a:gd name="connsiteX6" fmla="*/ 127000 w 592667"/>
              <a:gd name="connsiteY6" fmla="*/ 225778 h 508000"/>
              <a:gd name="connsiteX7" fmla="*/ 70556 w 592667"/>
              <a:gd name="connsiteY7" fmla="*/ 310444 h 508000"/>
              <a:gd name="connsiteX8" fmla="*/ 14112 w 592667"/>
              <a:gd name="connsiteY8" fmla="*/ 409222 h 508000"/>
              <a:gd name="connsiteX9" fmla="*/ 0 w 592667"/>
              <a:gd name="connsiteY9" fmla="*/ 451555 h 508000"/>
              <a:gd name="connsiteX10" fmla="*/ 42334 w 592667"/>
              <a:gd name="connsiteY10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2667" h="508000">
                <a:moveTo>
                  <a:pt x="592667" y="0"/>
                </a:moveTo>
                <a:cubicBezTo>
                  <a:pt x="545630" y="9407"/>
                  <a:pt x="494460" y="6770"/>
                  <a:pt x="451556" y="28222"/>
                </a:cubicBezTo>
                <a:cubicBezTo>
                  <a:pt x="432741" y="37629"/>
                  <a:pt x="413376" y="46008"/>
                  <a:pt x="395112" y="56444"/>
                </a:cubicBezTo>
                <a:cubicBezTo>
                  <a:pt x="380387" y="64858"/>
                  <a:pt x="368366" y="77985"/>
                  <a:pt x="352778" y="84666"/>
                </a:cubicBezTo>
                <a:cubicBezTo>
                  <a:pt x="334952" y="92306"/>
                  <a:pt x="315149" y="94074"/>
                  <a:pt x="296334" y="98778"/>
                </a:cubicBezTo>
                <a:cubicBezTo>
                  <a:pt x="240697" y="182233"/>
                  <a:pt x="302812" y="104230"/>
                  <a:pt x="211667" y="169333"/>
                </a:cubicBezTo>
                <a:cubicBezTo>
                  <a:pt x="119174" y="235399"/>
                  <a:pt x="217814" y="195505"/>
                  <a:pt x="127000" y="225778"/>
                </a:cubicBezTo>
                <a:lnTo>
                  <a:pt x="70556" y="310444"/>
                </a:lnTo>
                <a:cubicBezTo>
                  <a:pt x="42213" y="352958"/>
                  <a:pt x="35596" y="359094"/>
                  <a:pt x="14112" y="409222"/>
                </a:cubicBezTo>
                <a:cubicBezTo>
                  <a:pt x="8253" y="422894"/>
                  <a:pt x="4704" y="437444"/>
                  <a:pt x="0" y="451555"/>
                </a:cubicBezTo>
                <a:cubicBezTo>
                  <a:pt x="35660" y="487215"/>
                  <a:pt x="22273" y="467878"/>
                  <a:pt x="42334" y="508000"/>
                </a:cubicBezTo>
              </a:path>
            </a:pathLst>
          </a:custGeom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Freeform 53"/>
          <p:cNvSpPr>
            <a:spLocks noChangeAspect="1"/>
          </p:cNvSpPr>
          <p:nvPr/>
        </p:nvSpPr>
        <p:spPr>
          <a:xfrm>
            <a:off x="3979333" y="3339908"/>
            <a:ext cx="1227667" cy="1810648"/>
          </a:xfrm>
          <a:custGeom>
            <a:avLst/>
            <a:gdLst>
              <a:gd name="connsiteX0" fmla="*/ 451556 w 1227667"/>
              <a:gd name="connsiteY0" fmla="*/ 4425 h 1810648"/>
              <a:gd name="connsiteX1" fmla="*/ 84667 w 1227667"/>
              <a:gd name="connsiteY1" fmla="*/ 46759 h 1810648"/>
              <a:gd name="connsiteX2" fmla="*/ 42334 w 1227667"/>
              <a:gd name="connsiteY2" fmla="*/ 89092 h 1810648"/>
              <a:gd name="connsiteX3" fmla="*/ 28223 w 1227667"/>
              <a:gd name="connsiteY3" fmla="*/ 131425 h 1810648"/>
              <a:gd name="connsiteX4" fmla="*/ 0 w 1227667"/>
              <a:gd name="connsiteY4" fmla="*/ 230203 h 1810648"/>
              <a:gd name="connsiteX5" fmla="*/ 42334 w 1227667"/>
              <a:gd name="connsiteY5" fmla="*/ 582981 h 1810648"/>
              <a:gd name="connsiteX6" fmla="*/ 70556 w 1227667"/>
              <a:gd name="connsiteY6" fmla="*/ 639425 h 1810648"/>
              <a:gd name="connsiteX7" fmla="*/ 155223 w 1227667"/>
              <a:gd name="connsiteY7" fmla="*/ 681759 h 1810648"/>
              <a:gd name="connsiteX8" fmla="*/ 197556 w 1227667"/>
              <a:gd name="connsiteY8" fmla="*/ 724092 h 1810648"/>
              <a:gd name="connsiteX9" fmla="*/ 268111 w 1227667"/>
              <a:gd name="connsiteY9" fmla="*/ 738203 h 1810648"/>
              <a:gd name="connsiteX10" fmla="*/ 423334 w 1227667"/>
              <a:gd name="connsiteY10" fmla="*/ 752314 h 1810648"/>
              <a:gd name="connsiteX11" fmla="*/ 578556 w 1227667"/>
              <a:gd name="connsiteY11" fmla="*/ 780536 h 1810648"/>
              <a:gd name="connsiteX12" fmla="*/ 705556 w 1227667"/>
              <a:gd name="connsiteY12" fmla="*/ 794648 h 1810648"/>
              <a:gd name="connsiteX13" fmla="*/ 889000 w 1227667"/>
              <a:gd name="connsiteY13" fmla="*/ 851092 h 1810648"/>
              <a:gd name="connsiteX14" fmla="*/ 1044223 w 1227667"/>
              <a:gd name="connsiteY14" fmla="*/ 935759 h 1810648"/>
              <a:gd name="connsiteX15" fmla="*/ 1157111 w 1227667"/>
              <a:gd name="connsiteY15" fmla="*/ 978092 h 1810648"/>
              <a:gd name="connsiteX16" fmla="*/ 1185334 w 1227667"/>
              <a:gd name="connsiteY16" fmla="*/ 1020425 h 1810648"/>
              <a:gd name="connsiteX17" fmla="*/ 1213556 w 1227667"/>
              <a:gd name="connsiteY17" fmla="*/ 1048648 h 1810648"/>
              <a:gd name="connsiteX18" fmla="*/ 1227667 w 1227667"/>
              <a:gd name="connsiteY18" fmla="*/ 1105092 h 1810648"/>
              <a:gd name="connsiteX19" fmla="*/ 1213556 w 1227667"/>
              <a:gd name="connsiteY19" fmla="*/ 1175648 h 1810648"/>
              <a:gd name="connsiteX20" fmla="*/ 1157111 w 1227667"/>
              <a:gd name="connsiteY20" fmla="*/ 1203870 h 1810648"/>
              <a:gd name="connsiteX21" fmla="*/ 1114778 w 1227667"/>
              <a:gd name="connsiteY21" fmla="*/ 1232092 h 1810648"/>
              <a:gd name="connsiteX22" fmla="*/ 1044223 w 1227667"/>
              <a:gd name="connsiteY22" fmla="*/ 1260314 h 1810648"/>
              <a:gd name="connsiteX23" fmla="*/ 987778 w 1227667"/>
              <a:gd name="connsiteY23" fmla="*/ 1302648 h 1810648"/>
              <a:gd name="connsiteX24" fmla="*/ 945445 w 1227667"/>
              <a:gd name="connsiteY24" fmla="*/ 1316759 h 1810648"/>
              <a:gd name="connsiteX25" fmla="*/ 762000 w 1227667"/>
              <a:gd name="connsiteY25" fmla="*/ 1344981 h 1810648"/>
              <a:gd name="connsiteX26" fmla="*/ 663223 w 1227667"/>
              <a:gd name="connsiteY26" fmla="*/ 1373203 h 1810648"/>
              <a:gd name="connsiteX27" fmla="*/ 550334 w 1227667"/>
              <a:gd name="connsiteY27" fmla="*/ 1401425 h 1810648"/>
              <a:gd name="connsiteX28" fmla="*/ 508000 w 1227667"/>
              <a:gd name="connsiteY28" fmla="*/ 1415536 h 1810648"/>
              <a:gd name="connsiteX29" fmla="*/ 409223 w 1227667"/>
              <a:gd name="connsiteY29" fmla="*/ 1429648 h 1810648"/>
              <a:gd name="connsiteX30" fmla="*/ 268111 w 1227667"/>
              <a:gd name="connsiteY30" fmla="*/ 1457870 h 1810648"/>
              <a:gd name="connsiteX31" fmla="*/ 183445 w 1227667"/>
              <a:gd name="connsiteY31" fmla="*/ 1528425 h 1810648"/>
              <a:gd name="connsiteX32" fmla="*/ 225778 w 1227667"/>
              <a:gd name="connsiteY32" fmla="*/ 1627203 h 1810648"/>
              <a:gd name="connsiteX33" fmla="*/ 268111 w 1227667"/>
              <a:gd name="connsiteY33" fmla="*/ 1641314 h 1810648"/>
              <a:gd name="connsiteX34" fmla="*/ 338667 w 1227667"/>
              <a:gd name="connsiteY34" fmla="*/ 1711870 h 1810648"/>
              <a:gd name="connsiteX35" fmla="*/ 465667 w 1227667"/>
              <a:gd name="connsiteY35" fmla="*/ 1810648 h 181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27667" h="1810648">
                <a:moveTo>
                  <a:pt x="451556" y="4425"/>
                </a:moveTo>
                <a:cubicBezTo>
                  <a:pt x="355318" y="8799"/>
                  <a:pt x="185997" y="-25620"/>
                  <a:pt x="84667" y="46759"/>
                </a:cubicBezTo>
                <a:cubicBezTo>
                  <a:pt x="68428" y="58358"/>
                  <a:pt x="56445" y="74981"/>
                  <a:pt x="42334" y="89092"/>
                </a:cubicBezTo>
                <a:cubicBezTo>
                  <a:pt x="37630" y="103203"/>
                  <a:pt x="32309" y="117123"/>
                  <a:pt x="28223" y="131425"/>
                </a:cubicBezTo>
                <a:cubicBezTo>
                  <a:pt x="-7215" y="255456"/>
                  <a:pt x="33833" y="128704"/>
                  <a:pt x="0" y="230203"/>
                </a:cubicBezTo>
                <a:cubicBezTo>
                  <a:pt x="5673" y="337989"/>
                  <a:pt x="-10865" y="476582"/>
                  <a:pt x="42334" y="582981"/>
                </a:cubicBezTo>
                <a:cubicBezTo>
                  <a:pt x="51741" y="601796"/>
                  <a:pt x="57090" y="623265"/>
                  <a:pt x="70556" y="639425"/>
                </a:cubicBezTo>
                <a:cubicBezTo>
                  <a:pt x="91599" y="664677"/>
                  <a:pt x="126327" y="672127"/>
                  <a:pt x="155223" y="681759"/>
                </a:cubicBezTo>
                <a:cubicBezTo>
                  <a:pt x="169334" y="695870"/>
                  <a:pt x="179707" y="715167"/>
                  <a:pt x="197556" y="724092"/>
                </a:cubicBezTo>
                <a:cubicBezTo>
                  <a:pt x="219008" y="734818"/>
                  <a:pt x="244312" y="735228"/>
                  <a:pt x="268111" y="738203"/>
                </a:cubicBezTo>
                <a:cubicBezTo>
                  <a:pt x="319664" y="744647"/>
                  <a:pt x="371735" y="746244"/>
                  <a:pt x="423334" y="752314"/>
                </a:cubicBezTo>
                <a:cubicBezTo>
                  <a:pt x="587623" y="771642"/>
                  <a:pt x="433030" y="759746"/>
                  <a:pt x="578556" y="780536"/>
                </a:cubicBezTo>
                <a:cubicBezTo>
                  <a:pt x="620722" y="786560"/>
                  <a:pt x="663223" y="789944"/>
                  <a:pt x="705556" y="794648"/>
                </a:cubicBezTo>
                <a:cubicBezTo>
                  <a:pt x="754738" y="806943"/>
                  <a:pt x="859920" y="831706"/>
                  <a:pt x="889000" y="851092"/>
                </a:cubicBezTo>
                <a:cubicBezTo>
                  <a:pt x="935365" y="882001"/>
                  <a:pt x="993004" y="922954"/>
                  <a:pt x="1044223" y="935759"/>
                </a:cubicBezTo>
                <a:cubicBezTo>
                  <a:pt x="1121074" y="954972"/>
                  <a:pt x="1083321" y="941197"/>
                  <a:pt x="1157111" y="978092"/>
                </a:cubicBezTo>
                <a:cubicBezTo>
                  <a:pt x="1166519" y="992203"/>
                  <a:pt x="1174739" y="1007182"/>
                  <a:pt x="1185334" y="1020425"/>
                </a:cubicBezTo>
                <a:cubicBezTo>
                  <a:pt x="1193645" y="1030814"/>
                  <a:pt x="1207606" y="1036748"/>
                  <a:pt x="1213556" y="1048648"/>
                </a:cubicBezTo>
                <a:cubicBezTo>
                  <a:pt x="1222229" y="1065994"/>
                  <a:pt x="1222963" y="1086277"/>
                  <a:pt x="1227667" y="1105092"/>
                </a:cubicBezTo>
                <a:cubicBezTo>
                  <a:pt x="1222963" y="1128611"/>
                  <a:pt x="1227497" y="1156131"/>
                  <a:pt x="1213556" y="1175648"/>
                </a:cubicBezTo>
                <a:cubicBezTo>
                  <a:pt x="1201329" y="1192765"/>
                  <a:pt x="1175375" y="1193433"/>
                  <a:pt x="1157111" y="1203870"/>
                </a:cubicBezTo>
                <a:cubicBezTo>
                  <a:pt x="1142386" y="1212284"/>
                  <a:pt x="1129947" y="1224508"/>
                  <a:pt x="1114778" y="1232092"/>
                </a:cubicBezTo>
                <a:cubicBezTo>
                  <a:pt x="1092122" y="1243420"/>
                  <a:pt x="1066365" y="1248013"/>
                  <a:pt x="1044223" y="1260314"/>
                </a:cubicBezTo>
                <a:cubicBezTo>
                  <a:pt x="1023664" y="1271736"/>
                  <a:pt x="1008198" y="1290979"/>
                  <a:pt x="987778" y="1302648"/>
                </a:cubicBezTo>
                <a:cubicBezTo>
                  <a:pt x="974864" y="1310028"/>
                  <a:pt x="959965" y="1313532"/>
                  <a:pt x="945445" y="1316759"/>
                </a:cubicBezTo>
                <a:cubicBezTo>
                  <a:pt x="884066" y="1330399"/>
                  <a:pt x="823892" y="1333728"/>
                  <a:pt x="762000" y="1344981"/>
                </a:cubicBezTo>
                <a:cubicBezTo>
                  <a:pt x="691491" y="1357801"/>
                  <a:pt x="723674" y="1356716"/>
                  <a:pt x="663223" y="1373203"/>
                </a:cubicBezTo>
                <a:cubicBezTo>
                  <a:pt x="625802" y="1383409"/>
                  <a:pt x="587755" y="1391219"/>
                  <a:pt x="550334" y="1401425"/>
                </a:cubicBezTo>
                <a:cubicBezTo>
                  <a:pt x="535983" y="1405339"/>
                  <a:pt x="522586" y="1412619"/>
                  <a:pt x="508000" y="1415536"/>
                </a:cubicBezTo>
                <a:cubicBezTo>
                  <a:pt x="475386" y="1422059"/>
                  <a:pt x="442096" y="1424590"/>
                  <a:pt x="409223" y="1429648"/>
                </a:cubicBezTo>
                <a:cubicBezTo>
                  <a:pt x="319260" y="1443489"/>
                  <a:pt x="342936" y="1439164"/>
                  <a:pt x="268111" y="1457870"/>
                </a:cubicBezTo>
                <a:cubicBezTo>
                  <a:pt x="238364" y="1472743"/>
                  <a:pt x="189582" y="1485466"/>
                  <a:pt x="183445" y="1528425"/>
                </a:cubicBezTo>
                <a:cubicBezTo>
                  <a:pt x="179969" y="1552759"/>
                  <a:pt x="205774" y="1611200"/>
                  <a:pt x="225778" y="1627203"/>
                </a:cubicBezTo>
                <a:cubicBezTo>
                  <a:pt x="237393" y="1636495"/>
                  <a:pt x="254000" y="1636610"/>
                  <a:pt x="268111" y="1641314"/>
                </a:cubicBezTo>
                <a:cubicBezTo>
                  <a:pt x="291630" y="1664833"/>
                  <a:pt x="307113" y="1701352"/>
                  <a:pt x="338667" y="1711870"/>
                </a:cubicBezTo>
                <a:cubicBezTo>
                  <a:pt x="483516" y="1760153"/>
                  <a:pt x="465667" y="1709580"/>
                  <a:pt x="465667" y="1810648"/>
                </a:cubicBezTo>
              </a:path>
            </a:pathLst>
          </a:custGeom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>
            <a:spLocks noChangeAspect="1"/>
          </p:cNvSpPr>
          <p:nvPr/>
        </p:nvSpPr>
        <p:spPr>
          <a:xfrm>
            <a:off x="3584222" y="3344333"/>
            <a:ext cx="1707445" cy="1792111"/>
          </a:xfrm>
          <a:custGeom>
            <a:avLst/>
            <a:gdLst>
              <a:gd name="connsiteX0" fmla="*/ 804334 w 1707445"/>
              <a:gd name="connsiteY0" fmla="*/ 0 h 1792111"/>
              <a:gd name="connsiteX1" fmla="*/ 649111 w 1707445"/>
              <a:gd name="connsiteY1" fmla="*/ 14111 h 1792111"/>
              <a:gd name="connsiteX2" fmla="*/ 508000 w 1707445"/>
              <a:gd name="connsiteY2" fmla="*/ 84667 h 1792111"/>
              <a:gd name="connsiteX3" fmla="*/ 409222 w 1707445"/>
              <a:gd name="connsiteY3" fmla="*/ 141111 h 1792111"/>
              <a:gd name="connsiteX4" fmla="*/ 310445 w 1707445"/>
              <a:gd name="connsiteY4" fmla="*/ 155223 h 1792111"/>
              <a:gd name="connsiteX5" fmla="*/ 239889 w 1707445"/>
              <a:gd name="connsiteY5" fmla="*/ 183445 h 1792111"/>
              <a:gd name="connsiteX6" fmla="*/ 112889 w 1707445"/>
              <a:gd name="connsiteY6" fmla="*/ 225778 h 1792111"/>
              <a:gd name="connsiteX7" fmla="*/ 42334 w 1707445"/>
              <a:gd name="connsiteY7" fmla="*/ 296334 h 1792111"/>
              <a:gd name="connsiteX8" fmla="*/ 14111 w 1707445"/>
              <a:gd name="connsiteY8" fmla="*/ 324556 h 1792111"/>
              <a:gd name="connsiteX9" fmla="*/ 0 w 1707445"/>
              <a:gd name="connsiteY9" fmla="*/ 366889 h 1792111"/>
              <a:gd name="connsiteX10" fmla="*/ 14111 w 1707445"/>
              <a:gd name="connsiteY10" fmla="*/ 479778 h 1792111"/>
              <a:gd name="connsiteX11" fmla="*/ 42334 w 1707445"/>
              <a:gd name="connsiteY11" fmla="*/ 508000 h 1792111"/>
              <a:gd name="connsiteX12" fmla="*/ 127000 w 1707445"/>
              <a:gd name="connsiteY12" fmla="*/ 564445 h 1792111"/>
              <a:gd name="connsiteX13" fmla="*/ 211667 w 1707445"/>
              <a:gd name="connsiteY13" fmla="*/ 606778 h 1792111"/>
              <a:gd name="connsiteX14" fmla="*/ 310445 w 1707445"/>
              <a:gd name="connsiteY14" fmla="*/ 620889 h 1792111"/>
              <a:gd name="connsiteX15" fmla="*/ 366889 w 1707445"/>
              <a:gd name="connsiteY15" fmla="*/ 635000 h 1792111"/>
              <a:gd name="connsiteX16" fmla="*/ 508000 w 1707445"/>
              <a:gd name="connsiteY16" fmla="*/ 649111 h 1792111"/>
              <a:gd name="connsiteX17" fmla="*/ 564445 w 1707445"/>
              <a:gd name="connsiteY17" fmla="*/ 663223 h 1792111"/>
              <a:gd name="connsiteX18" fmla="*/ 606778 w 1707445"/>
              <a:gd name="connsiteY18" fmla="*/ 677334 h 1792111"/>
              <a:gd name="connsiteX19" fmla="*/ 719667 w 1707445"/>
              <a:gd name="connsiteY19" fmla="*/ 691445 h 1792111"/>
              <a:gd name="connsiteX20" fmla="*/ 860778 w 1707445"/>
              <a:gd name="connsiteY20" fmla="*/ 719667 h 1792111"/>
              <a:gd name="connsiteX21" fmla="*/ 1100667 w 1707445"/>
              <a:gd name="connsiteY21" fmla="*/ 747889 h 1792111"/>
              <a:gd name="connsiteX22" fmla="*/ 1157111 w 1707445"/>
              <a:gd name="connsiteY22" fmla="*/ 762000 h 1792111"/>
              <a:gd name="connsiteX23" fmla="*/ 1199445 w 1707445"/>
              <a:gd name="connsiteY23" fmla="*/ 776111 h 1792111"/>
              <a:gd name="connsiteX24" fmla="*/ 1284111 w 1707445"/>
              <a:gd name="connsiteY24" fmla="*/ 790223 h 1792111"/>
              <a:gd name="connsiteX25" fmla="*/ 1368778 w 1707445"/>
              <a:gd name="connsiteY25" fmla="*/ 832556 h 1792111"/>
              <a:gd name="connsiteX26" fmla="*/ 1453445 w 1707445"/>
              <a:gd name="connsiteY26" fmla="*/ 860778 h 1792111"/>
              <a:gd name="connsiteX27" fmla="*/ 1495778 w 1707445"/>
              <a:gd name="connsiteY27" fmla="*/ 874889 h 1792111"/>
              <a:gd name="connsiteX28" fmla="*/ 1552222 w 1707445"/>
              <a:gd name="connsiteY28" fmla="*/ 903111 h 1792111"/>
              <a:gd name="connsiteX29" fmla="*/ 1594556 w 1707445"/>
              <a:gd name="connsiteY29" fmla="*/ 959556 h 1792111"/>
              <a:gd name="connsiteX30" fmla="*/ 1665111 w 1707445"/>
              <a:gd name="connsiteY30" fmla="*/ 1044223 h 1792111"/>
              <a:gd name="connsiteX31" fmla="*/ 1679222 w 1707445"/>
              <a:gd name="connsiteY31" fmla="*/ 1114778 h 1792111"/>
              <a:gd name="connsiteX32" fmla="*/ 1707445 w 1707445"/>
              <a:gd name="connsiteY32" fmla="*/ 1199445 h 1792111"/>
              <a:gd name="connsiteX33" fmla="*/ 1679222 w 1707445"/>
              <a:gd name="connsiteY33" fmla="*/ 1397000 h 1792111"/>
              <a:gd name="connsiteX34" fmla="*/ 1594556 w 1707445"/>
              <a:gd name="connsiteY34" fmla="*/ 1439334 h 1792111"/>
              <a:gd name="connsiteX35" fmla="*/ 1538111 w 1707445"/>
              <a:gd name="connsiteY35" fmla="*/ 1467556 h 1792111"/>
              <a:gd name="connsiteX36" fmla="*/ 1453445 w 1707445"/>
              <a:gd name="connsiteY36" fmla="*/ 1495778 h 1792111"/>
              <a:gd name="connsiteX37" fmla="*/ 1411111 w 1707445"/>
              <a:gd name="connsiteY37" fmla="*/ 1509889 h 1792111"/>
              <a:gd name="connsiteX38" fmla="*/ 1354667 w 1707445"/>
              <a:gd name="connsiteY38" fmla="*/ 1524000 h 1792111"/>
              <a:gd name="connsiteX39" fmla="*/ 1270000 w 1707445"/>
              <a:gd name="connsiteY39" fmla="*/ 1552223 h 1792111"/>
              <a:gd name="connsiteX40" fmla="*/ 1227667 w 1707445"/>
              <a:gd name="connsiteY40" fmla="*/ 1566334 h 1792111"/>
              <a:gd name="connsiteX41" fmla="*/ 1143000 w 1707445"/>
              <a:gd name="connsiteY41" fmla="*/ 1608667 h 1792111"/>
              <a:gd name="connsiteX42" fmla="*/ 1100667 w 1707445"/>
              <a:gd name="connsiteY42" fmla="*/ 1636889 h 1792111"/>
              <a:gd name="connsiteX43" fmla="*/ 1016000 w 1707445"/>
              <a:gd name="connsiteY43" fmla="*/ 1665111 h 1792111"/>
              <a:gd name="connsiteX44" fmla="*/ 889000 w 1707445"/>
              <a:gd name="connsiteY44" fmla="*/ 1735667 h 1792111"/>
              <a:gd name="connsiteX45" fmla="*/ 860778 w 1707445"/>
              <a:gd name="connsiteY45" fmla="*/ 1792111 h 179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07445" h="1792111">
                <a:moveTo>
                  <a:pt x="804334" y="0"/>
                </a:moveTo>
                <a:cubicBezTo>
                  <a:pt x="752593" y="4704"/>
                  <a:pt x="699066" y="-162"/>
                  <a:pt x="649111" y="14111"/>
                </a:cubicBezTo>
                <a:cubicBezTo>
                  <a:pt x="598545" y="28558"/>
                  <a:pt x="551757" y="55496"/>
                  <a:pt x="508000" y="84667"/>
                </a:cubicBezTo>
                <a:cubicBezTo>
                  <a:pt x="481472" y="102352"/>
                  <a:pt x="439522" y="132847"/>
                  <a:pt x="409222" y="141111"/>
                </a:cubicBezTo>
                <a:cubicBezTo>
                  <a:pt x="377134" y="149862"/>
                  <a:pt x="343371" y="150519"/>
                  <a:pt x="310445" y="155223"/>
                </a:cubicBezTo>
                <a:cubicBezTo>
                  <a:pt x="286926" y="164630"/>
                  <a:pt x="264327" y="176780"/>
                  <a:pt x="239889" y="183445"/>
                </a:cubicBezTo>
                <a:cubicBezTo>
                  <a:pt x="159237" y="205441"/>
                  <a:pt x="166733" y="178664"/>
                  <a:pt x="112889" y="225778"/>
                </a:cubicBezTo>
                <a:cubicBezTo>
                  <a:pt x="87858" y="247680"/>
                  <a:pt x="65853" y="272815"/>
                  <a:pt x="42334" y="296334"/>
                </a:cubicBezTo>
                <a:lnTo>
                  <a:pt x="14111" y="324556"/>
                </a:lnTo>
                <a:cubicBezTo>
                  <a:pt x="9407" y="338667"/>
                  <a:pt x="0" y="352015"/>
                  <a:pt x="0" y="366889"/>
                </a:cubicBezTo>
                <a:cubicBezTo>
                  <a:pt x="0" y="404812"/>
                  <a:pt x="3214" y="443455"/>
                  <a:pt x="14111" y="479778"/>
                </a:cubicBezTo>
                <a:cubicBezTo>
                  <a:pt x="17934" y="492521"/>
                  <a:pt x="31691" y="500017"/>
                  <a:pt x="42334" y="508000"/>
                </a:cubicBezTo>
                <a:cubicBezTo>
                  <a:pt x="69469" y="528351"/>
                  <a:pt x="98778" y="545630"/>
                  <a:pt x="127000" y="564445"/>
                </a:cubicBezTo>
                <a:cubicBezTo>
                  <a:pt x="162676" y="588229"/>
                  <a:pt x="169939" y="598432"/>
                  <a:pt x="211667" y="606778"/>
                </a:cubicBezTo>
                <a:cubicBezTo>
                  <a:pt x="244281" y="613301"/>
                  <a:pt x="277721" y="614939"/>
                  <a:pt x="310445" y="620889"/>
                </a:cubicBezTo>
                <a:cubicBezTo>
                  <a:pt x="329526" y="624358"/>
                  <a:pt x="347690" y="632257"/>
                  <a:pt x="366889" y="635000"/>
                </a:cubicBezTo>
                <a:cubicBezTo>
                  <a:pt x="413685" y="641685"/>
                  <a:pt x="460963" y="644407"/>
                  <a:pt x="508000" y="649111"/>
                </a:cubicBezTo>
                <a:cubicBezTo>
                  <a:pt x="526815" y="653815"/>
                  <a:pt x="545797" y="657895"/>
                  <a:pt x="564445" y="663223"/>
                </a:cubicBezTo>
                <a:cubicBezTo>
                  <a:pt x="578747" y="667309"/>
                  <a:pt x="592144" y="674673"/>
                  <a:pt x="606778" y="677334"/>
                </a:cubicBezTo>
                <a:cubicBezTo>
                  <a:pt x="644089" y="684118"/>
                  <a:pt x="682126" y="686082"/>
                  <a:pt x="719667" y="691445"/>
                </a:cubicBezTo>
                <a:cubicBezTo>
                  <a:pt x="977426" y="728267"/>
                  <a:pt x="672217" y="685383"/>
                  <a:pt x="860778" y="719667"/>
                </a:cubicBezTo>
                <a:cubicBezTo>
                  <a:pt x="937030" y="733531"/>
                  <a:pt x="1024986" y="740321"/>
                  <a:pt x="1100667" y="747889"/>
                </a:cubicBezTo>
                <a:cubicBezTo>
                  <a:pt x="1119482" y="752593"/>
                  <a:pt x="1138463" y="756672"/>
                  <a:pt x="1157111" y="762000"/>
                </a:cubicBezTo>
                <a:cubicBezTo>
                  <a:pt x="1171413" y="766086"/>
                  <a:pt x="1184925" y="772884"/>
                  <a:pt x="1199445" y="776111"/>
                </a:cubicBezTo>
                <a:cubicBezTo>
                  <a:pt x="1227375" y="782318"/>
                  <a:pt x="1255889" y="785519"/>
                  <a:pt x="1284111" y="790223"/>
                </a:cubicBezTo>
                <a:cubicBezTo>
                  <a:pt x="1329446" y="835556"/>
                  <a:pt x="1294473" y="810265"/>
                  <a:pt x="1368778" y="832556"/>
                </a:cubicBezTo>
                <a:cubicBezTo>
                  <a:pt x="1397272" y="841104"/>
                  <a:pt x="1425223" y="851371"/>
                  <a:pt x="1453445" y="860778"/>
                </a:cubicBezTo>
                <a:cubicBezTo>
                  <a:pt x="1467556" y="865482"/>
                  <a:pt x="1482474" y="868237"/>
                  <a:pt x="1495778" y="874889"/>
                </a:cubicBezTo>
                <a:lnTo>
                  <a:pt x="1552222" y="903111"/>
                </a:lnTo>
                <a:cubicBezTo>
                  <a:pt x="1566333" y="921926"/>
                  <a:pt x="1579250" y="941699"/>
                  <a:pt x="1594556" y="959556"/>
                </a:cubicBezTo>
                <a:cubicBezTo>
                  <a:pt x="1676040" y="1054621"/>
                  <a:pt x="1602738" y="950662"/>
                  <a:pt x="1665111" y="1044223"/>
                </a:cubicBezTo>
                <a:cubicBezTo>
                  <a:pt x="1669815" y="1067741"/>
                  <a:pt x="1672911" y="1091639"/>
                  <a:pt x="1679222" y="1114778"/>
                </a:cubicBezTo>
                <a:cubicBezTo>
                  <a:pt x="1687050" y="1143479"/>
                  <a:pt x="1707445" y="1199445"/>
                  <a:pt x="1707445" y="1199445"/>
                </a:cubicBezTo>
                <a:cubicBezTo>
                  <a:pt x="1698037" y="1265297"/>
                  <a:pt x="1695356" y="1332466"/>
                  <a:pt x="1679222" y="1397000"/>
                </a:cubicBezTo>
                <a:cubicBezTo>
                  <a:pt x="1670351" y="1432485"/>
                  <a:pt x="1615709" y="1431402"/>
                  <a:pt x="1594556" y="1439334"/>
                </a:cubicBezTo>
                <a:cubicBezTo>
                  <a:pt x="1574860" y="1446720"/>
                  <a:pt x="1557642" y="1459744"/>
                  <a:pt x="1538111" y="1467556"/>
                </a:cubicBezTo>
                <a:cubicBezTo>
                  <a:pt x="1510490" y="1478604"/>
                  <a:pt x="1481667" y="1486371"/>
                  <a:pt x="1453445" y="1495778"/>
                </a:cubicBezTo>
                <a:cubicBezTo>
                  <a:pt x="1439334" y="1500482"/>
                  <a:pt x="1425541" y="1506281"/>
                  <a:pt x="1411111" y="1509889"/>
                </a:cubicBezTo>
                <a:cubicBezTo>
                  <a:pt x="1392296" y="1514593"/>
                  <a:pt x="1373243" y="1518427"/>
                  <a:pt x="1354667" y="1524000"/>
                </a:cubicBezTo>
                <a:cubicBezTo>
                  <a:pt x="1326173" y="1532548"/>
                  <a:pt x="1298222" y="1542815"/>
                  <a:pt x="1270000" y="1552223"/>
                </a:cubicBezTo>
                <a:cubicBezTo>
                  <a:pt x="1255889" y="1556927"/>
                  <a:pt x="1240043" y="1558083"/>
                  <a:pt x="1227667" y="1566334"/>
                </a:cubicBezTo>
                <a:cubicBezTo>
                  <a:pt x="1172958" y="1602807"/>
                  <a:pt x="1201423" y="1589193"/>
                  <a:pt x="1143000" y="1608667"/>
                </a:cubicBezTo>
                <a:cubicBezTo>
                  <a:pt x="1128889" y="1618074"/>
                  <a:pt x="1116165" y="1630001"/>
                  <a:pt x="1100667" y="1636889"/>
                </a:cubicBezTo>
                <a:cubicBezTo>
                  <a:pt x="1073482" y="1648971"/>
                  <a:pt x="1016000" y="1665111"/>
                  <a:pt x="1016000" y="1665111"/>
                </a:cubicBezTo>
                <a:cubicBezTo>
                  <a:pt x="918958" y="1729807"/>
                  <a:pt x="963512" y="1710830"/>
                  <a:pt x="889000" y="1735667"/>
                </a:cubicBezTo>
                <a:cubicBezTo>
                  <a:pt x="858169" y="1781914"/>
                  <a:pt x="860778" y="1761041"/>
                  <a:pt x="860778" y="1792111"/>
                </a:cubicBezTo>
              </a:path>
            </a:pathLst>
          </a:custGeom>
          <a:ln w="76200" cmpd="sng">
            <a:solidFill>
              <a:srgbClr val="FF0000"/>
            </a:solidFill>
          </a:ln>
          <a:scene3d>
            <a:camera prst="obliqueTopRight"/>
            <a:lightRig rig="threePt" dir="t"/>
          </a:scene3d>
        </p:spPr>
        <p:txBody>
          <a:bodyPr/>
          <a:lstStyle/>
          <a:p>
            <a:pPr>
              <a:defRPr/>
            </a:pP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7" name="Smiley Face 56"/>
          <p:cNvSpPr/>
          <p:nvPr/>
        </p:nvSpPr>
        <p:spPr bwMode="auto">
          <a:xfrm>
            <a:off x="5867400" y="2743200"/>
            <a:ext cx="822960" cy="822960"/>
          </a:xfrm>
          <a:prstGeom prst="smileyFace">
            <a:avLst>
              <a:gd name="adj" fmla="val -4653"/>
            </a:avLst>
          </a:prstGeom>
          <a:solidFill>
            <a:srgbClr val="C0504D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0"/>
            </a:camera>
            <a:lightRig rig="threePt" dir="t"/>
          </a:scene3d>
          <a:ex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58" name="Minus 57"/>
          <p:cNvSpPr/>
          <p:nvPr/>
        </p:nvSpPr>
        <p:spPr bwMode="auto">
          <a:xfrm>
            <a:off x="5715000" y="3352800"/>
            <a:ext cx="1946769" cy="82296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59" name="Merge 58"/>
          <p:cNvSpPr/>
          <p:nvPr/>
        </p:nvSpPr>
        <p:spPr bwMode="auto">
          <a:xfrm>
            <a:off x="7010400" y="3733800"/>
            <a:ext cx="822960" cy="1723814"/>
          </a:xfrm>
          <a:prstGeom prst="flowChartMerg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60" name="Down Arrow Callout 59"/>
          <p:cNvSpPr/>
          <p:nvPr/>
        </p:nvSpPr>
        <p:spPr bwMode="auto">
          <a:xfrm>
            <a:off x="7848600" y="5181600"/>
            <a:ext cx="822960" cy="822960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133600" y="1828800"/>
            <a:ext cx="76200" cy="449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4419600" y="1905000"/>
            <a:ext cx="76200" cy="449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05800" y="1905000"/>
            <a:ext cx="0" cy="464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/>
      <p:bldP spid="30" grpId="0"/>
      <p:bldP spid="50" grpId="0"/>
      <p:bldP spid="52" grpId="0"/>
      <p:bldP spid="54" grpId="0"/>
      <p:bldP spid="55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PSO</a:t>
            </a:r>
          </a:p>
        </p:txBody>
      </p:sp>
      <p:pic>
        <p:nvPicPr>
          <p:cNvPr id="99335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3657600" cy="28511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9337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581400"/>
            <a:ext cx="1966913" cy="2971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933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752600"/>
            <a:ext cx="1800225" cy="3352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9338" name="Picture 10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21481"/>
          <a:stretch/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charset="0"/>
              </a:rPr>
              <a:t>Osteotomy</a:t>
            </a:r>
          </a:p>
        </p:txBody>
      </p:sp>
      <p:pic>
        <p:nvPicPr>
          <p:cNvPr id="46082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PSO</a:t>
            </a:r>
          </a:p>
        </p:txBody>
      </p:sp>
      <p:pic>
        <p:nvPicPr>
          <p:cNvPr id="10035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90600"/>
            <a:ext cx="2560638" cy="3810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0361" name="Picture 9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8" b="29718"/>
          <a:stretch/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036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286000"/>
            <a:ext cx="2673350" cy="4343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0362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143000"/>
            <a:ext cx="2070100" cy="4191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PSO</a:t>
            </a:r>
          </a:p>
        </p:txBody>
      </p:sp>
      <p:pic>
        <p:nvPicPr>
          <p:cNvPr id="101383" name="Picture 7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4" b="38824"/>
          <a:stretch/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0138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3200" y="1828800"/>
            <a:ext cx="2489200" cy="4876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143000" y="3733800"/>
            <a:ext cx="1066800" cy="152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620000" cy="6096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orbel" charset="0"/>
              </a:rPr>
              <a:t>1 level pedicle subtraction osteotomy</a:t>
            </a:r>
            <a:endParaRPr lang="en-US" dirty="0">
              <a:latin typeface="Corbel" charset="0"/>
            </a:endParaRPr>
          </a:p>
        </p:txBody>
      </p:sp>
      <p:pic>
        <p:nvPicPr>
          <p:cNvPr id="9523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85800"/>
            <a:ext cx="2471737" cy="5867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9524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57837" y="685800"/>
            <a:ext cx="2214563" cy="5867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orbel" charset="0"/>
              </a:rPr>
              <a:t>PSO</a:t>
            </a:r>
            <a:endParaRPr lang="en-US" dirty="0">
              <a:latin typeface="Corbel" charset="0"/>
            </a:endParaRPr>
          </a:p>
        </p:txBody>
      </p:sp>
      <p:pic>
        <p:nvPicPr>
          <p:cNvPr id="125960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43000"/>
            <a:ext cx="2217738" cy="4724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2595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1" b="33061"/>
          <a:stretch>
            <a:fillRect/>
          </a:stretch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25961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219200"/>
            <a:ext cx="2590800" cy="457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PSO variation</a:t>
            </a:r>
            <a:br>
              <a:rPr lang="en-US" dirty="0" smtClean="0"/>
            </a:br>
            <a:r>
              <a:rPr lang="en-US" dirty="0" smtClean="0"/>
              <a:t>Bone Disc Bone Osteotomy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13561" b="13561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PSO</a:t>
            </a:r>
            <a:br>
              <a:rPr lang="en-US" dirty="0">
                <a:latin typeface="Corbel" charset="0"/>
              </a:rPr>
            </a:br>
            <a:r>
              <a:rPr lang="en-US" sz="1800" dirty="0">
                <a:latin typeface="Corbel" charset="0"/>
              </a:rPr>
              <a:t>53 YO F, 16 prior back surgery</a:t>
            </a:r>
            <a:endParaRPr lang="en-US" dirty="0">
              <a:latin typeface="Corbel" charset="0"/>
            </a:endParaRPr>
          </a:p>
        </p:txBody>
      </p:sp>
      <p:pic>
        <p:nvPicPr>
          <p:cNvPr id="126983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3" b="37503"/>
          <a:stretch>
            <a:fillRect/>
          </a:stretch>
        </p:blipFill>
        <p:spPr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2698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1908175" cy="457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2698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524000"/>
            <a:ext cx="1901825" cy="457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126986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/>
          <a:stretch>
            <a:fillRect/>
          </a:stretch>
        </p:blipFill>
        <p:spPr>
          <a:xfrm flipH="1">
            <a:off x="6705600" y="1447800"/>
            <a:ext cx="1423988" cy="5105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254" r="3254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285" b="-7285"/>
          <a:stretch>
            <a:fillRect/>
          </a:stretch>
        </p:blipFill>
        <p:spPr>
          <a:xfrm>
            <a:off x="4648200" y="1447800"/>
            <a:ext cx="4215669" cy="4724400"/>
          </a:xfrm>
        </p:spPr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608" r="3608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155" r="2155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3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Cone of Balance/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Zone of Economy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r="-63222"/>
          <a:stretch>
            <a:fillRect/>
          </a:stretch>
        </p:blipFill>
        <p:spPr>
          <a:xfrm>
            <a:off x="3175000" y="1905000"/>
            <a:ext cx="4978400" cy="3813175"/>
          </a:xfrm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175" y="57150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Dubousset J. Three-dimensional analysis of the scoliotic deformity. In: Weinstein</a:t>
            </a:r>
          </a:p>
          <a:p>
            <a:r>
              <a:rPr lang="en-US" sz="1800" dirty="0"/>
              <a:t>SL, ed. Pediatric Spine: Principles and Practice. New York, NY: Raven</a:t>
            </a:r>
          </a:p>
          <a:p>
            <a:r>
              <a:rPr lang="en-US" sz="1800" dirty="0"/>
              <a:t>Press; 1994.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5307" b="25307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Radiographs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36 “ standing xray</a:t>
            </a:r>
          </a:p>
          <a:p>
            <a:pPr eaLnBrk="1" hangingPunct="1"/>
            <a:r>
              <a:rPr lang="en-US" dirty="0">
                <a:latin typeface="Corbel" charset="0"/>
              </a:rPr>
              <a:t>CT myelogram </a:t>
            </a:r>
          </a:p>
          <a:p>
            <a:pPr eaLnBrk="1" hangingPunct="1"/>
            <a:r>
              <a:rPr lang="en-US" dirty="0">
                <a:latin typeface="Corbel" charset="0"/>
              </a:rPr>
              <a:t>CT + MRI</a:t>
            </a:r>
          </a:p>
          <a:p>
            <a:pPr eaLnBrk="1" hangingPunct="1"/>
            <a:r>
              <a:rPr lang="en-US" dirty="0">
                <a:latin typeface="Corbel" charset="0"/>
              </a:rPr>
              <a:t>DEXA</a:t>
            </a:r>
          </a:p>
        </p:txBody>
      </p:sp>
      <p:pic>
        <p:nvPicPr>
          <p:cNvPr id="27651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r="11882"/>
          <a:stretch>
            <a:fillRect/>
          </a:stretch>
        </p:blipFill>
        <p:spPr>
          <a:xfrm>
            <a:off x="5257800" y="1524000"/>
            <a:ext cx="1295400" cy="5170488"/>
          </a:xfrm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9467" b="25929"/>
          <a:stretch>
            <a:fillRect/>
          </a:stretch>
        </p:blipFill>
        <p:spPr bwMode="auto">
          <a:xfrm>
            <a:off x="3581400" y="1600200"/>
            <a:ext cx="15430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05800" y="28194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rbel" charset="0"/>
              </a:rPr>
              <a:t>Sagittal </a:t>
            </a:r>
            <a:r>
              <a:rPr lang="en-US" dirty="0">
                <a:latin typeface="Corbel" charset="0"/>
              </a:rPr>
              <a:t>Balance</a:t>
            </a:r>
          </a:p>
        </p:txBody>
      </p:sp>
      <p:pic>
        <p:nvPicPr>
          <p:cNvPr id="29699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946"/>
          <a:stretch>
            <a:fillRect/>
          </a:stretch>
        </p:blipFill>
        <p:spPr>
          <a:xfrm>
            <a:off x="0" y="17463"/>
            <a:ext cx="2514600" cy="6661150"/>
          </a:xfrm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/>
          <a:stretch>
            <a:fillRect/>
          </a:stretch>
        </p:blipFill>
        <p:spPr bwMode="auto">
          <a:xfrm>
            <a:off x="2971800" y="914399"/>
            <a:ext cx="1676400" cy="592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371600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38200" y="5334000"/>
            <a:ext cx="762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34543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Pelvic Perimeters</a:t>
            </a:r>
          </a:p>
        </p:txBody>
      </p:sp>
      <p:pic>
        <p:nvPicPr>
          <p:cNvPr id="3072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10725"/>
          <a:stretch>
            <a:fillRect/>
          </a:stretch>
        </p:blipFill>
        <p:spPr>
          <a:xfrm>
            <a:off x="228600" y="2667000"/>
            <a:ext cx="2992438" cy="3352800"/>
          </a:xfrm>
        </p:spPr>
      </p:pic>
      <p:pic>
        <p:nvPicPr>
          <p:cNvPr id="3072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-1297" r="374" b="-2904"/>
          <a:stretch>
            <a:fillRect/>
          </a:stretch>
        </p:blipFill>
        <p:spPr>
          <a:xfrm>
            <a:off x="3373438" y="3505200"/>
            <a:ext cx="5753100" cy="1981200"/>
          </a:xfrm>
        </p:spPr>
      </p:pic>
      <p:sp>
        <p:nvSpPr>
          <p:cNvPr id="7" name="Rectangle 6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Pelvic Retroversion</a:t>
            </a:r>
          </a:p>
        </p:txBody>
      </p:sp>
      <p:pic>
        <p:nvPicPr>
          <p:cNvPr id="317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 b="15093"/>
          <a:stretch>
            <a:fillRect/>
          </a:stretch>
        </p:blipFill>
        <p:spPr/>
      </p:pic>
      <p:sp>
        <p:nvSpPr>
          <p:cNvPr id="2" name="Curved Down Arrow 1"/>
          <p:cNvSpPr/>
          <p:nvPr/>
        </p:nvSpPr>
        <p:spPr>
          <a:xfrm>
            <a:off x="6324600" y="4495800"/>
            <a:ext cx="1066800" cy="9906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>
            <a:off x="4648200" y="5334000"/>
            <a:ext cx="609600" cy="4572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/>
          <a:lstStyle/>
          <a:p>
            <a:r>
              <a:rPr lang="en-US" sz="4000" dirty="0">
                <a:latin typeface="Corbel" charset="0"/>
              </a:rPr>
              <a:t>Which One is most important</a:t>
            </a:r>
            <a:r>
              <a:rPr lang="en-US" dirty="0">
                <a:latin typeface="Corbel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Based on HRQL (health related quality of Life) tools.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i="1" u="sng" dirty="0" smtClean="0"/>
              <a:t>   T1-SP incidence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i="1" u="sng" dirty="0" smtClean="0"/>
              <a:t>SVA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i="1" u="sng" dirty="0" smtClean="0"/>
              <a:t>Pelvic Tilt</a:t>
            </a:r>
            <a:endParaRPr lang="en-US" i="1" u="sng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3886200"/>
            <a:ext cx="3505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1628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/>
          <a:stretch>
            <a:fillRect/>
          </a:stretch>
        </p:blipFill>
        <p:spPr bwMode="auto">
          <a:xfrm>
            <a:off x="5943600" y="2057400"/>
            <a:ext cx="1079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t="-1297" r="32227" b="-2904"/>
          <a:stretch>
            <a:fillRect/>
          </a:stretch>
        </p:blipFill>
        <p:spPr bwMode="auto">
          <a:xfrm>
            <a:off x="7143750" y="4648200"/>
            <a:ext cx="20018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charset="0"/>
              </a:rPr>
              <a:t>Goals</a:t>
            </a: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867"/>
          <a:stretch>
            <a:fillRect/>
          </a:stretch>
        </p:blipFill>
        <p:spPr>
          <a:xfrm>
            <a:off x="1295400" y="1371600"/>
            <a:ext cx="6529388" cy="4525963"/>
          </a:xfrm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685800" y="6019800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F. Schwab et al. Spine 35:25 2010</a:t>
            </a:r>
          </a:p>
        </p:txBody>
      </p:sp>
      <p:sp>
        <p:nvSpPr>
          <p:cNvPr id="7" name="Rectangle 6"/>
          <p:cNvSpPr/>
          <p:nvPr/>
        </p:nvSpPr>
        <p:spPr>
          <a:xfrm>
            <a:off x="7848600" y="-7620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</TotalTime>
  <Words>300</Words>
  <Application>Microsoft Macintosh PowerPoint</Application>
  <PresentationFormat>On-screen Show (4:3)</PresentationFormat>
  <Paragraphs>80</Paragraphs>
  <Slides>30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Osteotomies for Deformity Correction</vt:lpstr>
      <vt:lpstr>CONCEPT BALANCED SPINE</vt:lpstr>
      <vt:lpstr>Cone of Balance/ Zone of Economy</vt:lpstr>
      <vt:lpstr>Radiographs</vt:lpstr>
      <vt:lpstr>Sagittal Balance</vt:lpstr>
      <vt:lpstr>Pelvic Perimeters</vt:lpstr>
      <vt:lpstr>Pelvic Retroversion</vt:lpstr>
      <vt:lpstr>Which One is most important?</vt:lpstr>
      <vt:lpstr>Goals</vt:lpstr>
      <vt:lpstr>Goal  If Hyperkyphotic (TK &gt;40)</vt:lpstr>
      <vt:lpstr>Type of Osteotomy</vt:lpstr>
      <vt:lpstr>Ponte Osteotomy</vt:lpstr>
      <vt:lpstr>PONTE </vt:lpstr>
      <vt:lpstr> Smith Petersen Osteotomy - mobile disc</vt:lpstr>
      <vt:lpstr>Smith Peterson Osteotomy</vt:lpstr>
      <vt:lpstr>SPO:  Ankylosing Spondylitis </vt:lpstr>
      <vt:lpstr>  Smith Petersen Osteotomy</vt:lpstr>
      <vt:lpstr>PSO VS SPO</vt:lpstr>
      <vt:lpstr>PSO - Bony resection</vt:lpstr>
      <vt:lpstr>PSO</vt:lpstr>
      <vt:lpstr>Osteotomy</vt:lpstr>
      <vt:lpstr>PSO</vt:lpstr>
      <vt:lpstr>PSO</vt:lpstr>
      <vt:lpstr>1 level pedicle subtraction osteotomy</vt:lpstr>
      <vt:lpstr>PSO</vt:lpstr>
      <vt:lpstr>PSO variation Bone Disc Bone Osteotomy</vt:lpstr>
      <vt:lpstr>PSO 53 YO F, 16 prior back surgery</vt:lpstr>
      <vt:lpstr>VCR</vt:lpstr>
      <vt:lpstr>VCR</vt:lpstr>
      <vt:lpstr>VCR</vt:lpstr>
    </vt:vector>
  </TitlesOfParts>
  <Manager/>
  <Company>Maz Kal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Deformity Osteotomies</dc:title>
  <dc:subject/>
  <dc:creator/>
  <cp:keywords/>
  <dc:description/>
  <cp:lastModifiedBy>Maziyar Kalani</cp:lastModifiedBy>
  <cp:revision>184</cp:revision>
  <dcterms:created xsi:type="dcterms:W3CDTF">2009-04-28T20:48:16Z</dcterms:created>
  <dcterms:modified xsi:type="dcterms:W3CDTF">2015-06-08T16:32:40Z</dcterms:modified>
  <cp:category/>
</cp:coreProperties>
</file>